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81"/>
  </p:notesMasterIdLst>
  <p:sldIdLst>
    <p:sldId id="269" r:id="rId2"/>
    <p:sldId id="347" r:id="rId3"/>
    <p:sldId id="348" r:id="rId4"/>
    <p:sldId id="349" r:id="rId5"/>
    <p:sldId id="350" r:id="rId6"/>
    <p:sldId id="351" r:id="rId7"/>
    <p:sldId id="352" r:id="rId8"/>
    <p:sldId id="353" r:id="rId9"/>
    <p:sldId id="354" r:id="rId10"/>
    <p:sldId id="355" r:id="rId11"/>
    <p:sldId id="356" r:id="rId12"/>
    <p:sldId id="357" r:id="rId13"/>
    <p:sldId id="358" r:id="rId14"/>
    <p:sldId id="359" r:id="rId15"/>
    <p:sldId id="360" r:id="rId16"/>
    <p:sldId id="361" r:id="rId17"/>
    <p:sldId id="362" r:id="rId18"/>
    <p:sldId id="363" r:id="rId19"/>
    <p:sldId id="364" r:id="rId20"/>
    <p:sldId id="365" r:id="rId21"/>
    <p:sldId id="366" r:id="rId22"/>
    <p:sldId id="367" r:id="rId23"/>
    <p:sldId id="368" r:id="rId24"/>
    <p:sldId id="369" r:id="rId25"/>
    <p:sldId id="370" r:id="rId26"/>
    <p:sldId id="371" r:id="rId27"/>
    <p:sldId id="372" r:id="rId28"/>
    <p:sldId id="373" r:id="rId29"/>
    <p:sldId id="374" r:id="rId30"/>
    <p:sldId id="375" r:id="rId31"/>
    <p:sldId id="376" r:id="rId32"/>
    <p:sldId id="377" r:id="rId33"/>
    <p:sldId id="378" r:id="rId34"/>
    <p:sldId id="379" r:id="rId35"/>
    <p:sldId id="381" r:id="rId36"/>
    <p:sldId id="382" r:id="rId37"/>
    <p:sldId id="383" r:id="rId38"/>
    <p:sldId id="384" r:id="rId39"/>
    <p:sldId id="385" r:id="rId40"/>
    <p:sldId id="386" r:id="rId41"/>
    <p:sldId id="387" r:id="rId42"/>
    <p:sldId id="388" r:id="rId43"/>
    <p:sldId id="389" r:id="rId44"/>
    <p:sldId id="390" r:id="rId45"/>
    <p:sldId id="392" r:id="rId46"/>
    <p:sldId id="391" r:id="rId47"/>
    <p:sldId id="393" r:id="rId48"/>
    <p:sldId id="394" r:id="rId49"/>
    <p:sldId id="395" r:id="rId50"/>
    <p:sldId id="396" r:id="rId51"/>
    <p:sldId id="397" r:id="rId52"/>
    <p:sldId id="398" r:id="rId53"/>
    <p:sldId id="399" r:id="rId54"/>
    <p:sldId id="400" r:id="rId55"/>
    <p:sldId id="401" r:id="rId56"/>
    <p:sldId id="402" r:id="rId57"/>
    <p:sldId id="403" r:id="rId58"/>
    <p:sldId id="404" r:id="rId59"/>
    <p:sldId id="405" r:id="rId60"/>
    <p:sldId id="406" r:id="rId61"/>
    <p:sldId id="407" r:id="rId62"/>
    <p:sldId id="408" r:id="rId63"/>
    <p:sldId id="409" r:id="rId64"/>
    <p:sldId id="410" r:id="rId65"/>
    <p:sldId id="411" r:id="rId66"/>
    <p:sldId id="412" r:id="rId67"/>
    <p:sldId id="413" r:id="rId68"/>
    <p:sldId id="414" r:id="rId69"/>
    <p:sldId id="415" r:id="rId70"/>
    <p:sldId id="416" r:id="rId71"/>
    <p:sldId id="417" r:id="rId72"/>
    <p:sldId id="418" r:id="rId73"/>
    <p:sldId id="419" r:id="rId74"/>
    <p:sldId id="420" r:id="rId75"/>
    <p:sldId id="422" r:id="rId76"/>
    <p:sldId id="421" r:id="rId77"/>
    <p:sldId id="423" r:id="rId78"/>
    <p:sldId id="424" r:id="rId79"/>
    <p:sldId id="425" r:id="rId80"/>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264" y="-120"/>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www.ipcc.ch/publications_and_data/ar4/wg1/en/ch7s7-e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www.nature.com/scitable/knowledge/library/terrestrial-primary-production-fuel-for-life-17567411"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4" Type="http://schemas.openxmlformats.org/officeDocument/2006/relationships/hyperlink" Target="http://www.fao.org/docrep/x0490e/x0490e04.htm"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 Id="rId3" Type="http://schemas.openxmlformats.org/officeDocument/2006/relationships/hyperlink" Target="http://sites.google.com/a/alaska.edu/f-stuart-chapin-terry/home/powerpoints-principles-of-ecosystem-ecology"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 Id="rId3" Type="http://schemas.openxmlformats.org/officeDocument/2006/relationships/hyperlink" Target="http://sites.google.com/a/alaska.edu/f-stuart-chapin-terry/home/powerpoints-principles-of-ecosystem-ecolog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 Id="rId3" Type="http://schemas.openxmlformats.org/officeDocument/2006/relationships/hyperlink" Target="http://sites.google.com/a/alaska.edu/f-stuart-chapin-terry/home/powerpoints-principles-of-ecosystem-ecology"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 Id="rId3" Type="http://schemas.openxmlformats.org/officeDocument/2006/relationships/hyperlink" Target="http://sites.google.com/a/alaska.edu/f-stuart-chapin-terry/home/powerpoints-principles-of-ecosystem-ecology"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 Id="rId3" Type="http://schemas.openxmlformats.org/officeDocument/2006/relationships/hyperlink" Target="http://sites.google.com/a/alaska.edu/f-stuart-chapin-terry/home/powerpoints-principles-of-ecosystem-ecology"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4" Type="http://schemas.openxmlformats.org/officeDocument/2006/relationships/hyperlink" Target="http://www.ipcc.ch/publications_and_data/ar4/wg1/en/ch2s2-9-1.html" TargetMode="External"/><Relationship Id="rId5" Type="http://schemas.openxmlformats.org/officeDocument/2006/relationships/hyperlink" Target="http://www.ipcc.ch/publications_and_data/ar4/wg1/en/ch2s2-9-2.html" TargetMode="External"/><Relationship Id="rId6" Type="http://schemas.openxmlformats.org/officeDocument/2006/relationships/hyperlink" Target="http://www.ipcc.ch/publications_and_data/ar4/wg1/en/figure-2-20.html"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28</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This diagram of the fast carbon cycle shows the movement of carbon between land, atmosphere, and oceans. Yellow numbers are natural fluxes, and red are human contributions in </a:t>
            </a:r>
            <a:r>
              <a:rPr lang="en-US" i="1" dirty="0" err="1" smtClean="0"/>
              <a:t>gigatons</a:t>
            </a:r>
            <a:r>
              <a:rPr lang="en-US" i="1" dirty="0" smtClean="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31</a:t>
            </a:fld>
            <a:endParaRPr lang="en-GB"/>
          </a:p>
        </p:txBody>
      </p:sp>
    </p:spTree>
    <p:extLst>
      <p:ext uri="{BB962C8B-B14F-4D97-AF65-F5344CB8AC3E}">
        <p14:creationId xmlns:p14="http://schemas.microsoft.com/office/powerpoint/2010/main" val="225369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annual mean growth rate of CO2 in the atmosphere is around 2 </a:t>
            </a:r>
            <a:r>
              <a:rPr lang="en-US" dirty="0" err="1" smtClean="0"/>
              <a:t>ppmv</a:t>
            </a:r>
            <a:r>
              <a:rPr lang="en-US" dirty="0" smtClean="0"/>
              <a:t> of CO2, from which it can be inferred that just over 2 </a:t>
            </a:r>
            <a:r>
              <a:rPr lang="en-US" dirty="0" err="1" smtClean="0"/>
              <a:t>ppmv</a:t>
            </a:r>
            <a:r>
              <a:rPr lang="en-US" dirty="0" smtClean="0"/>
              <a:t> of CO2 must enter other fast pools of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figures given by the IPCC in </a:t>
            </a:r>
            <a:r>
              <a:rPr lang="en-US" dirty="0" smtClean="0">
                <a:hlinkClick r:id="rId3"/>
              </a:rPr>
              <a:t>AR4</a:t>
            </a:r>
            <a:r>
              <a:rPr lang="en-US" dirty="0" smtClean="0"/>
              <a:t> are 4.1 +/- 0.1 </a:t>
            </a:r>
            <a:r>
              <a:rPr lang="en-US" dirty="0" err="1" smtClean="0"/>
              <a:t>GtC</a:t>
            </a:r>
            <a:r>
              <a:rPr lang="en-US" dirty="0" smtClean="0"/>
              <a:t> y-1 annual mean CO2 growth rate for the period 2000 to 2005 with annual emissions from fossil fuel burning and cement production at 7.2 +/- 0.3 </a:t>
            </a:r>
            <a:r>
              <a:rPr lang="en-US" dirty="0" err="1" smtClean="0"/>
              <a:t>GtC</a:t>
            </a:r>
            <a:r>
              <a:rPr lang="en-US" dirty="0" smtClean="0"/>
              <a:t> y-1 for that same period. The sink to the ocean carbon pool is estimated as 2.2 +/- 0.5 </a:t>
            </a:r>
            <a:r>
              <a:rPr lang="en-US" dirty="0" err="1" smtClean="0"/>
              <a:t>GtC</a:t>
            </a:r>
            <a:r>
              <a:rPr lang="en-US" dirty="0" smtClean="0"/>
              <a:t> y-1 and that to the land pool as 0.9 +/- 0.6 </a:t>
            </a:r>
            <a:r>
              <a:rPr lang="en-US" dirty="0" err="1" smtClean="0"/>
              <a:t>GtC</a:t>
            </a:r>
            <a:r>
              <a:rPr lang="en-US" dirty="0" smtClean="0"/>
              <a:t> y-1 (0.9 + 2.2 + 4.1 = 7.2).</a:t>
            </a:r>
          </a:p>
          <a:p>
            <a:r>
              <a:rPr lang="en-US" dirty="0" smtClean="0"/>
              <a:t>For example, the land sink of around 0.9 +/- 0.6 GtCy-1 is itself composed of a balance between a primary production land sink and a land use change source.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33</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 Daytime flux positive, nighttime negative … GPP photosynthesis &amp; (autotrophic) respiration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34</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Assumed </a:t>
            </a:r>
            <a:r>
              <a:rPr lang="en-US" dirty="0" err="1" smtClean="0"/>
              <a:t>approx</a:t>
            </a:r>
            <a:r>
              <a:rPr lang="en-US" dirty="0" smtClean="0"/>
              <a:t> 0.5 but can vary significantly</a:t>
            </a:r>
          </a:p>
          <a:p>
            <a:r>
              <a:rPr lang="en-US" dirty="0" smtClean="0"/>
              <a:t>CUE</a:t>
            </a:r>
            <a:r>
              <a:rPr lang="en-US" baseline="0" dirty="0" smtClean="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2534494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Zhang et al GCB 2009</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36</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Zhang et al. GCB 2009</a:t>
            </a:r>
            <a:endParaRPr lang="en-US" dirty="0" smtClean="0"/>
          </a:p>
          <a:p>
            <a:r>
              <a:rPr lang="en-US" dirty="0" smtClean="0"/>
              <a:t>Strong</a:t>
            </a:r>
            <a:r>
              <a:rPr lang="en-US" baseline="0" dirty="0" smtClean="0"/>
              <a:t> </a:t>
            </a:r>
            <a:r>
              <a:rPr lang="en-US" baseline="0" dirty="0" err="1" smtClean="0"/>
              <a:t>precip</a:t>
            </a:r>
            <a:r>
              <a:rPr lang="en-US" baseline="0" dirty="0" smtClean="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37</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38</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Gough, C. M. (2011) Terrestrial Primary Production: Fuel for Life. Nature Education Knowledge 2(2):1</a:t>
            </a:r>
            <a:endParaRPr lang="en-US" dirty="0" smtClean="0"/>
          </a:p>
          <a:p>
            <a:r>
              <a:rPr lang="en-US" dirty="0" smtClean="0"/>
              <a:t>Nice</a:t>
            </a:r>
            <a:r>
              <a:rPr lang="en-US" baseline="0" dirty="0" smtClean="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39</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shortwave radiation absorbed at the surface is, in the long term, transferred back to the atmosphere, so that around 69% of the incoming energy flux is re-</a:t>
            </a:r>
            <a:r>
              <a:rPr lang="en-US" dirty="0" err="1" smtClean="0"/>
              <a:t>rediated</a:t>
            </a:r>
            <a:r>
              <a:rPr lang="en-US" dirty="0" smtClean="0"/>
              <a:t> to space as </a:t>
            </a:r>
            <a:r>
              <a:rPr lang="en-US" dirty="0" err="1" smtClean="0"/>
              <a:t>longwave</a:t>
            </a:r>
            <a:r>
              <a:rPr lang="en-US" dirty="0" smtClean="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energy absorbed at the surface drives thermals (</a:t>
            </a:r>
            <a:r>
              <a:rPr lang="en-US" dirty="0" smtClean="0">
                <a:solidFill>
                  <a:schemeClr val="tx1"/>
                </a:solidFill>
                <a:hlinkClick r:id="rId3"/>
              </a:rPr>
              <a:t>atmospheric convection</a:t>
            </a:r>
            <a:r>
              <a:rPr lang="en-US" dirty="0" smtClean="0"/>
              <a:t>) and </a:t>
            </a:r>
            <a:r>
              <a:rPr lang="en-US" dirty="0" err="1" smtClean="0"/>
              <a:t>evapo</a:t>
            </a:r>
            <a:r>
              <a:rPr lang="en-US" dirty="0" smtClean="0"/>
              <a:t>-transpiration (</a:t>
            </a:r>
            <a:r>
              <a:rPr lang="en-US" dirty="0" smtClean="0">
                <a:hlinkClick r:id="rId4"/>
              </a:rPr>
              <a:t>latent heat transfer: change of state of water</a:t>
            </a:r>
            <a:r>
              <a:rPr lang="en-US" dirty="0" smtClean="0"/>
              <a:t>). The rest of the energy balance is maintained by thermal (</a:t>
            </a:r>
            <a:r>
              <a:rPr lang="en-US" dirty="0" err="1" smtClean="0"/>
              <a:t>longwave</a:t>
            </a:r>
            <a:r>
              <a:rPr lang="en-US" dirty="0" smtClean="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40</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45</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52</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smtClean="0"/>
              <a:t>herbivory</a:t>
            </a:r>
            <a:r>
              <a:rPr lang="en-US" i="1" dirty="0" smtClean="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54</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Quite small range really (well-mixed)</a:t>
            </a:r>
            <a:r>
              <a:rPr lang="en-US" baseline="0" dirty="0" smtClean="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55</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essence, what it does is to split (proportionately) 12 water molecules (H20) and produce 6 molecules of oxygen gas (O2) and 6 of H20. Carbon dioxide is reduced to glucose (C6H12O6) which is the basic material from which other biochemical constituents of biomass are </a:t>
            </a:r>
            <a:r>
              <a:rPr lang="en-US" dirty="0" err="1" smtClean="0"/>
              <a:t>synthesised</a:t>
            </a:r>
            <a:r>
              <a:rPr lang="en-US" dirty="0" smtClean="0"/>
              <a:t> (Grace, 2001). Note that the additional 6H2O are omitted in the figure above which does not include transpiration.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57</a:t>
            </a:fld>
            <a:endParaRPr lang="en-GB"/>
          </a:p>
        </p:txBody>
      </p:sp>
    </p:spTree>
    <p:extLst>
      <p:ext uri="{BB962C8B-B14F-4D97-AF65-F5344CB8AC3E}">
        <p14:creationId xmlns:p14="http://schemas.microsoft.com/office/powerpoint/2010/main" val="1042276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In the first step of the cycle CO2 reacts with </a:t>
            </a:r>
            <a:r>
              <a:rPr lang="en-US" i="1" dirty="0" err="1" smtClean="0"/>
              <a:t>RuBP</a:t>
            </a:r>
            <a:r>
              <a:rPr lang="en-US" i="1" dirty="0" smtClean="0"/>
              <a:t> to produce two 3-carbon molecules of 3-phosphoglyceric acid (3-PGA). This is the origin of the designation C3 or C3 in the literature for the cycle and for the plants that use this cycle. The entire process, from light energy capture to sugar production occurs within the chloroplast. The light energy is captured by the non-cyclic electron transport process which uses the thylakoid membranes for the required electron transport.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63</a:t>
            </a:fld>
            <a:endParaRPr lang="en-GB"/>
          </a:p>
        </p:txBody>
      </p:sp>
    </p:spTree>
    <p:extLst>
      <p:ext uri="{BB962C8B-B14F-4D97-AF65-F5344CB8AC3E}">
        <p14:creationId xmlns:p14="http://schemas.microsoft.com/office/powerpoint/2010/main" val="2584160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structure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65</a:t>
            </a:fld>
            <a:endParaRPr lang="en-GB"/>
          </a:p>
        </p:txBody>
      </p:sp>
    </p:spTree>
    <p:extLst>
      <p:ext uri="{BB962C8B-B14F-4D97-AF65-F5344CB8AC3E}">
        <p14:creationId xmlns:p14="http://schemas.microsoft.com/office/powerpoint/2010/main" val="1172275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of net photosynthetic rate to </a:t>
            </a:r>
            <a:r>
              <a:rPr lang="en-US" dirty="0" err="1" smtClean="0"/>
              <a:t>photosynthetically</a:t>
            </a:r>
            <a:r>
              <a:rPr lang="en-US" dirty="0" smtClean="0"/>
              <a:t> active radiation and the processes that limit photosynthesis at different irradiances. The linear increase in photosynthesis in response to increased light (in the range of light limitation) indicates relatively constant light use efficiency. The light compensation point is the minimum irradiance at which the leaf shows a net gain of carbon. " Source: </a:t>
            </a:r>
            <a:r>
              <a:rPr lang="en-US" dirty="0" smtClean="0">
                <a:hlinkClick r:id="rId3"/>
              </a:rPr>
              <a:t>Chapin, 2011, PTEEChap5.ppt, fig. 5.5</a:t>
            </a:r>
            <a:r>
              <a:rPr lang="en-US" dirty="0" smtClean="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68</a:t>
            </a:fld>
            <a:endParaRPr lang="en-GB"/>
          </a:p>
        </p:txBody>
      </p:sp>
    </p:spTree>
    <p:extLst>
      <p:ext uri="{BB962C8B-B14F-4D97-AF65-F5344CB8AC3E}">
        <p14:creationId xmlns:p14="http://schemas.microsoft.com/office/powerpoint/2010/main" val="686132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of the net photosynthetic rate to the CO2 concentration inside the leaf. Photosynthetic rate is limited by the rate of CO2 diffusion into the chloroplast in the initial (left-hand side) linear portion of the CO2 response curve and by biochemical processes at higher CO2 concentrations. The CO2 compensation point is the minimum CO2 concentration at which the leaf shows a net gain of carbon. " Source: </a:t>
            </a:r>
            <a:r>
              <a:rPr lang="en-US" dirty="0" smtClean="0">
                <a:hlinkClick r:id="rId3"/>
              </a:rPr>
              <a:t>Chapin, 2011, PTEEChap5.ppt, fig. 5.10</a:t>
            </a:r>
            <a:r>
              <a:rPr lang="en-US" dirty="0" smtClean="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70</a:t>
            </a:fld>
            <a:endParaRPr lang="en-GB"/>
          </a:p>
        </p:txBody>
      </p:sp>
    </p:spTree>
    <p:extLst>
      <p:ext uri="{BB962C8B-B14F-4D97-AF65-F5344CB8AC3E}">
        <p14:creationId xmlns:p14="http://schemas.microsoft.com/office/powerpoint/2010/main" val="1361921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 over this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2598190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"Relationship between leaf nitrogen concentration and maximum photosynthetic capacity (photosynthetic rate measured under favorable conditions) for plants from Earth's major biomes. Circles and the solid regression line are for 11 species from six biomes using a common methodology. Crosses and the dashed regression line are data from the literature. Redrawn from Reich et al. (1997)." </a:t>
            </a:r>
            <a:r>
              <a:rPr lang="en-US" dirty="0" smtClean="0"/>
              <a:t>Source: </a:t>
            </a:r>
            <a:r>
              <a:rPr lang="en-US" dirty="0" smtClean="0">
                <a:hlinkClick r:id="rId3"/>
              </a:rPr>
              <a:t>Chapin, 2011, PTEEChap5.ppt, fig. 5.11</a:t>
            </a:r>
            <a:r>
              <a:rPr lang="en-US" dirty="0" smtClean="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72</a:t>
            </a:fld>
            <a:endParaRPr lang="en-GB"/>
          </a:p>
        </p:txBody>
      </p:sp>
    </p:spTree>
    <p:extLst>
      <p:ext uri="{BB962C8B-B14F-4D97-AF65-F5344CB8AC3E}">
        <p14:creationId xmlns:p14="http://schemas.microsoft.com/office/powerpoint/2010/main" val="1985423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1" dirty="0" smtClean="0"/>
              <a:t>"Relationship between leaf nitrogen concentration and maximum </a:t>
            </a:r>
            <a:r>
              <a:rPr lang="en-US" i="1" dirty="0" err="1" smtClean="0"/>
              <a:t>stomatal</a:t>
            </a:r>
            <a:r>
              <a:rPr lang="en-US" i="1" dirty="0" smtClean="0"/>
              <a:t> conductance of plants from Earth's major biomes. Each point and its standard error represent a different biome: </a:t>
            </a:r>
            <a:r>
              <a:rPr lang="en-US" i="1" dirty="0" err="1" smtClean="0"/>
              <a:t>bc</a:t>
            </a:r>
            <a:r>
              <a:rPr lang="en-US" i="1" dirty="0" smtClean="0"/>
              <a:t>, broad-leafed crops; </a:t>
            </a:r>
            <a:r>
              <a:rPr lang="en-US" i="1" dirty="0" err="1" smtClean="0"/>
              <a:t>ce</a:t>
            </a:r>
            <a:r>
              <a:rPr lang="en-US" i="1" dirty="0" smtClean="0"/>
              <a:t>, cereal crops; co, evergreen conifer forest; dc, deciduous conifer forest; </a:t>
            </a:r>
            <a:r>
              <a:rPr lang="en-US" i="1" dirty="0" err="1" smtClean="0"/>
              <a:t>df</a:t>
            </a:r>
            <a:r>
              <a:rPr lang="en-US" i="1" dirty="0" smtClean="0"/>
              <a:t>, tropical dry forest; </a:t>
            </a:r>
            <a:r>
              <a:rPr lang="en-US" i="1" dirty="0" err="1" smtClean="0"/>
              <a:t>gl</a:t>
            </a:r>
            <a:r>
              <a:rPr lang="en-US" i="1" dirty="0" smtClean="0"/>
              <a:t>, grassland; </a:t>
            </a:r>
            <a:r>
              <a:rPr lang="en-US" i="1" dirty="0" err="1" smtClean="0"/>
              <a:t>mo</a:t>
            </a:r>
            <a:r>
              <a:rPr lang="en-US" i="1" dirty="0" smtClean="0"/>
              <a:t>, monsoonal forest; </a:t>
            </a:r>
            <a:r>
              <a:rPr lang="en-US" i="1" dirty="0" err="1" smtClean="0"/>
              <a:t>sc</a:t>
            </a:r>
            <a:r>
              <a:rPr lang="en-US" i="1" dirty="0" smtClean="0"/>
              <a:t>, </a:t>
            </a:r>
            <a:r>
              <a:rPr lang="en-US" i="1" dirty="0" err="1" smtClean="0"/>
              <a:t>sclerophyllous</a:t>
            </a:r>
            <a:r>
              <a:rPr lang="en-US" i="1" dirty="0" smtClean="0"/>
              <a:t> shrub; </a:t>
            </a:r>
            <a:r>
              <a:rPr lang="en-US" i="1" dirty="0" err="1" smtClean="0"/>
              <a:t>sd</a:t>
            </a:r>
            <a:r>
              <a:rPr lang="en-US" i="1" dirty="0" smtClean="0"/>
              <a:t>, dry savanna; </a:t>
            </a:r>
            <a:r>
              <a:rPr lang="en-US" i="1" dirty="0" err="1" smtClean="0"/>
              <a:t>sw</a:t>
            </a:r>
            <a:r>
              <a:rPr lang="en-US" i="1" dirty="0" smtClean="0"/>
              <a:t>, wet savanna; </a:t>
            </a:r>
            <a:r>
              <a:rPr lang="en-US" i="1" dirty="0" err="1" smtClean="0"/>
              <a:t>tc</a:t>
            </a:r>
            <a:r>
              <a:rPr lang="en-US" i="1" dirty="0" smtClean="0"/>
              <a:t>, tropical tree crop; td, temperate deciduous broadleaved forest; </a:t>
            </a:r>
            <a:r>
              <a:rPr lang="en-US" i="1" dirty="0" err="1" smtClean="0"/>
              <a:t>te</a:t>
            </a:r>
            <a:r>
              <a:rPr lang="en-US" i="1" dirty="0" smtClean="0"/>
              <a:t>, temperate evergreen broadleaved forest; </a:t>
            </a:r>
            <a:r>
              <a:rPr lang="en-US" i="1" dirty="0" err="1" smtClean="0"/>
              <a:t>tr</a:t>
            </a:r>
            <a:r>
              <a:rPr lang="en-US" i="1" dirty="0" smtClean="0"/>
              <a:t>, tropical wet forest; </a:t>
            </a:r>
            <a:r>
              <a:rPr lang="en-US" i="1" dirty="0" err="1" smtClean="0"/>
              <a:t>tu</a:t>
            </a:r>
            <a:r>
              <a:rPr lang="en-US" i="1" dirty="0" smtClean="0"/>
              <a:t>, herbaceous tundra. Redrawn from Schulze et al. (1994)." </a:t>
            </a:r>
            <a:r>
              <a:rPr lang="en-US" dirty="0" smtClean="0"/>
              <a:t>Source: </a:t>
            </a:r>
            <a:r>
              <a:rPr lang="en-US" dirty="0" smtClean="0">
                <a:hlinkClick r:id="rId3"/>
              </a:rPr>
              <a:t>Chapin, 2011, PTEEChap5.ppt, fig. 5.12</a:t>
            </a:r>
            <a:r>
              <a:rPr lang="en-US" dirty="0" smtClean="0"/>
              <a:t> </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73</a:t>
            </a:fld>
            <a:endParaRPr lang="en-GB"/>
          </a:p>
        </p:txBody>
      </p:sp>
    </p:spTree>
    <p:extLst>
      <p:ext uri="{BB962C8B-B14F-4D97-AF65-F5344CB8AC3E}">
        <p14:creationId xmlns:p14="http://schemas.microsoft.com/office/powerpoint/2010/main" val="280589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"The effect of leaf lifespan on photosynthetic capacity, leaf nitrogen concentration, and specific leaf area. Symbols as in Fig. 5.13. Redrawn from Reich et al. (1997)" </a:t>
            </a:r>
            <a:r>
              <a:rPr lang="en-US" dirty="0" smtClean="0"/>
              <a:t>Source: </a:t>
            </a:r>
            <a:r>
              <a:rPr lang="en-US" dirty="0" smtClean="0">
                <a:hlinkClick r:id="rId3"/>
              </a:rPr>
              <a:t>Chapin, 2011, PTEEChap5.ppt, fig. 5.13</a:t>
            </a:r>
            <a:r>
              <a:rPr lang="en-US" dirty="0" smtClean="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74</a:t>
            </a:fld>
            <a:endParaRPr lang="en-GB"/>
          </a:p>
        </p:txBody>
      </p:sp>
    </p:spTree>
    <p:extLst>
      <p:ext uri="{BB962C8B-B14F-4D97-AF65-F5344CB8AC3E}">
        <p14:creationId xmlns:p14="http://schemas.microsoft.com/office/powerpoint/2010/main" val="899584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 non dry condition adapted response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76</a:t>
            </a:fld>
            <a:endParaRPr lang="en-GB"/>
          </a:p>
        </p:txBody>
      </p:sp>
    </p:spTree>
    <p:extLst>
      <p:ext uri="{BB962C8B-B14F-4D97-AF65-F5344CB8AC3E}">
        <p14:creationId xmlns:p14="http://schemas.microsoft.com/office/powerpoint/2010/main" val="3850975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Adaptation</a:t>
            </a:r>
            <a:r>
              <a:rPr lang="en-US" baseline="0" dirty="0" smtClean="0"/>
              <a:t> for different species, but all have optimal operating range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78</a:t>
            </a:fld>
            <a:endParaRPr lang="en-GB"/>
          </a:p>
        </p:txBody>
      </p:sp>
    </p:spTree>
    <p:extLst>
      <p:ext uri="{BB962C8B-B14F-4D97-AF65-F5344CB8AC3E}">
        <p14:creationId xmlns:p14="http://schemas.microsoft.com/office/powerpoint/2010/main" val="1966016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 absorbing (and scattering, other than aerosols) constituents of the atmosphere for shortwave and </a:t>
            </a:r>
            <a:r>
              <a:rPr lang="en-US" dirty="0" err="1" smtClean="0"/>
              <a:t>longwave</a:t>
            </a:r>
            <a:r>
              <a:rPr lang="en-US" dirty="0" smtClean="0"/>
              <a:t> wavelengths and their impact on atmospheric transmission. … discuss + mention clouds &amp; aerosols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 Global mean </a:t>
            </a:r>
            <a:r>
              <a:rPr lang="en-US" i="1" dirty="0" err="1" smtClean="0"/>
              <a:t>radiative</a:t>
            </a:r>
            <a:r>
              <a:rPr lang="en-US" i="1" dirty="0" smtClean="0"/>
              <a:t> </a:t>
            </a:r>
            <a:r>
              <a:rPr lang="en-US" i="1" dirty="0" err="1" smtClean="0"/>
              <a:t>forcings</a:t>
            </a:r>
            <a:r>
              <a:rPr lang="en-US" i="1" dirty="0" smtClean="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smtClean="0">
                <a:hlinkClick r:id="rId3"/>
              </a:rPr>
              <a:t>Section 2.9</a:t>
            </a:r>
            <a:r>
              <a:rPr lang="en-US" i="1" dirty="0" smtClean="0"/>
              <a:t>. Errors for CH4, N2O and halocarbons have been combined. The net anthropogenic </a:t>
            </a:r>
            <a:r>
              <a:rPr lang="en-US" i="1" dirty="0" err="1" smtClean="0"/>
              <a:t>radiative</a:t>
            </a:r>
            <a:r>
              <a:rPr lang="en-US" i="1" dirty="0" smtClean="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smtClean="0">
                <a:hlinkClick r:id="rId3"/>
              </a:rPr>
              <a:t>Section 2.9</a:t>
            </a:r>
            <a:r>
              <a:rPr lang="en-US" i="1" dirty="0" smtClean="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smtClean="0"/>
              <a:t>radiative</a:t>
            </a:r>
            <a:r>
              <a:rPr lang="en-US" i="1" dirty="0" smtClean="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smtClean="0">
                <a:hlinkClick r:id="rId4"/>
              </a:rPr>
              <a:t>2.9.1</a:t>
            </a:r>
            <a:r>
              <a:rPr lang="en-US" i="1" dirty="0" smtClean="0"/>
              <a:t>, </a:t>
            </a:r>
            <a:r>
              <a:rPr lang="en-US" i="1" dirty="0" smtClean="0">
                <a:hlinkClick r:id="rId5"/>
              </a:rPr>
              <a:t>2.9.2</a:t>
            </a:r>
            <a:r>
              <a:rPr lang="en-US" i="1" dirty="0" smtClean="0"/>
              <a:t>; </a:t>
            </a:r>
            <a:r>
              <a:rPr lang="en-US" i="1" dirty="0" smtClean="0">
                <a:hlinkClick r:id="rId6"/>
              </a:rPr>
              <a:t>Figure 2.20</a:t>
            </a:r>
            <a:r>
              <a:rPr lang="en-US" i="1" dirty="0" smtClean="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smtClean="0"/>
              <a:t>radiative</a:t>
            </a:r>
            <a:r>
              <a:rPr lang="en-US" i="1" dirty="0" smtClean="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smtClean="0"/>
              <a:t>Dlugokencky</a:t>
            </a:r>
            <a:r>
              <a:rPr lang="en-US" i="1" dirty="0" smtClean="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Fossil fuel bar far largest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 capita</a:t>
            </a:r>
            <a:r>
              <a:rPr lang="en-US" baseline="0" dirty="0" smtClean="0"/>
              <a:t> emissions top 5 countries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4022563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top 5 </a:t>
            </a:r>
            <a:r>
              <a:rPr lang="en-US" dirty="0" err="1" smtClean="0"/>
              <a:t>countires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3003679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en.wikipedia.org/wiki/Kirchhoff's_law_of_thermal_radi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smtClean="0"/>
              <a:t>Geogg124</a:t>
            </a:r>
            <a:br>
              <a:rPr lang="en-US" sz="3600" b="1" dirty="0" smtClean="0"/>
            </a:br>
            <a:r>
              <a:rPr lang="en-US" sz="3600" b="1" dirty="0"/>
              <a:t>The Terrestrial Carbon </a:t>
            </a:r>
            <a:r>
              <a:rPr lang="en-US" sz="3600" b="1" dirty="0" smtClean="0"/>
              <a:t>Cycle</a:t>
            </a:r>
            <a:endParaRPr lang="en-US" sz="3600" b="1" dirty="0"/>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smtClean="0"/>
              <a:t>P. Lewis</a:t>
            </a:r>
          </a:p>
          <a:p>
            <a:pPr eaLnBrk="1"/>
            <a:endParaRPr lang="en-GB" b="1" dirty="0" smtClean="0"/>
          </a:p>
          <a:p>
            <a:pPr eaLnBrk="1"/>
            <a:r>
              <a:rPr lang="en-GB" dirty="0" smtClean="0"/>
              <a:t>Professor of Remote Sensing</a:t>
            </a:r>
          </a:p>
          <a:p>
            <a:pPr eaLnBrk="1"/>
            <a:r>
              <a:rPr lang="en-GB" dirty="0" smtClean="0"/>
              <a:t>UCL Geography </a:t>
            </a:r>
          </a:p>
          <a:p>
            <a:pPr eaLnBrk="1"/>
            <a:r>
              <a:rPr lang="en-GB" dirty="0" smtClean="0"/>
              <a:t>&amp; NERC NCEO</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Exercise</a:t>
            </a:r>
            <a:endParaRPr lang="en-US" sz="2400" dirty="0"/>
          </a:p>
        </p:txBody>
      </p:sp>
      <p:sp>
        <p:nvSpPr>
          <p:cNvPr id="3" name="Content Placeholder 2"/>
          <p:cNvSpPr>
            <a:spLocks noGrp="1"/>
          </p:cNvSpPr>
          <p:nvPr>
            <p:ph idx="1"/>
          </p:nvPr>
        </p:nvSpPr>
        <p:spPr/>
        <p:txBody>
          <a:bodyPr/>
          <a:lstStyle/>
          <a:p>
            <a:r>
              <a:rPr lang="en-US" sz="1800" dirty="0" smtClean="0"/>
              <a:t>‘develop </a:t>
            </a:r>
            <a:r>
              <a:rPr lang="en-US" sz="1800" dirty="0"/>
              <a:t>a simple ‘zero-dimensional’ model of the climate </a:t>
            </a:r>
            <a:r>
              <a:rPr lang="en-US" sz="1800" dirty="0" smtClean="0"/>
              <a:t>system</a:t>
            </a:r>
          </a:p>
          <a:p>
            <a:pPr marL="457200" indent="-457200">
              <a:buFont typeface="Arial"/>
              <a:buChar char="•"/>
            </a:pPr>
            <a:r>
              <a:rPr lang="en-US" sz="1800" dirty="0"/>
              <a:t>Use this model to show what the sensitivity of the temperature is to albedo and the incoming solar radiation.</a:t>
            </a:r>
          </a:p>
          <a:p>
            <a:pPr marL="457200" indent="-457200">
              <a:buFont typeface="Arial"/>
              <a:buChar char="•"/>
            </a:pPr>
            <a:r>
              <a:rPr lang="en-US" sz="1800" dirty="0"/>
              <a:t>what factors would cause variations in these terms</a:t>
            </a:r>
            <a:r>
              <a:rPr lang="en-US" sz="1800" dirty="0" smtClean="0"/>
              <a:t>?</a:t>
            </a:r>
          </a:p>
          <a:p>
            <a:pPr>
              <a:buFont typeface="Arial"/>
              <a:buChar char="•"/>
            </a:pPr>
            <a:r>
              <a:rPr lang="en-US" sz="1800" dirty="0"/>
              <a:t>Assuming the actual average surface temperature is around 14 C, modify the code above to return the </a:t>
            </a:r>
            <a:r>
              <a:rPr lang="en-US" sz="1800" i="1" dirty="0"/>
              <a:t>effective emissivity</a:t>
            </a:r>
            <a:r>
              <a:rPr lang="en-US" sz="1800" dirty="0"/>
              <a:t> of the Earth.</a:t>
            </a:r>
          </a:p>
          <a:p>
            <a:pPr>
              <a:buFont typeface="Arial"/>
              <a:buChar char="•"/>
            </a:pPr>
            <a:r>
              <a:rPr lang="en-US" sz="1800" dirty="0"/>
              <a:t>We assumed above that the effective (broadband) shortwave albedo was 0.31, so the effective (broadband) shortwave </a:t>
            </a:r>
            <a:r>
              <a:rPr lang="en-US" sz="1800" dirty="0" err="1"/>
              <a:t>absorptance</a:t>
            </a:r>
            <a:r>
              <a:rPr lang="en-US" sz="1800" dirty="0"/>
              <a:t> is 1-0.31=0.69. The effective (broadband) </a:t>
            </a:r>
            <a:r>
              <a:rPr lang="en-US" sz="1800" dirty="0" err="1"/>
              <a:t>longwave</a:t>
            </a:r>
            <a:r>
              <a:rPr lang="en-US" sz="1800" dirty="0"/>
              <a:t> </a:t>
            </a:r>
            <a:r>
              <a:rPr lang="en-US" sz="1800" dirty="0" err="1"/>
              <a:t>absorptance</a:t>
            </a:r>
            <a:r>
              <a:rPr lang="en-US" sz="1800" dirty="0"/>
              <a:t> is equal to the effective (broadband) </a:t>
            </a:r>
            <a:r>
              <a:rPr lang="en-US" sz="1800" dirty="0" err="1"/>
              <a:t>longwave</a:t>
            </a:r>
            <a:r>
              <a:rPr lang="en-US" sz="1800" dirty="0"/>
              <a:t> emissivity through Kirchoff’s law (of thermal radiation</a:t>
            </a:r>
            <a:r>
              <a:rPr lang="en-US" sz="1800" dirty="0">
                <a:hlinkClick r:id="rId3"/>
              </a:rPr>
              <a:t>)</a:t>
            </a:r>
            <a:r>
              <a:rPr lang="en-US" sz="1800" dirty="0"/>
              <a:t>, assuming thermal equilibrium. What then is the effective (broadband) </a:t>
            </a:r>
            <a:r>
              <a:rPr lang="en-US" sz="1800" dirty="0" err="1"/>
              <a:t>longwave</a:t>
            </a:r>
            <a:r>
              <a:rPr lang="en-US" sz="1800" dirty="0"/>
              <a:t> albedo?</a:t>
            </a:r>
          </a:p>
          <a:p>
            <a:pPr>
              <a:buFont typeface="Arial"/>
              <a:buChar char="•"/>
            </a:pPr>
            <a:r>
              <a:rPr lang="en-US" sz="1800" dirty="0"/>
              <a:t>Why do we use the words </a:t>
            </a:r>
            <a:r>
              <a:rPr lang="en-US" sz="1800" i="1" dirty="0"/>
              <a:t>effective</a:t>
            </a:r>
            <a:r>
              <a:rPr lang="en-US" sz="1800" dirty="0"/>
              <a:t> and </a:t>
            </a:r>
            <a:r>
              <a:rPr lang="en-US" sz="1800" i="1" dirty="0"/>
              <a:t>broadband</a:t>
            </a:r>
            <a:r>
              <a:rPr lang="en-US" sz="1800" dirty="0"/>
              <a:t> above?</a:t>
            </a:r>
          </a:p>
          <a:p>
            <a:pPr>
              <a:buFont typeface="Arial"/>
              <a:buChar char="•"/>
            </a:pPr>
            <a:r>
              <a:rPr lang="en-US" sz="1800" dirty="0"/>
              <a:t>What impact would increasing the concentrations of greenhouse gases have on the effective (broadband) </a:t>
            </a:r>
            <a:r>
              <a:rPr lang="en-US" sz="1800" dirty="0" err="1"/>
              <a:t>longwave</a:t>
            </a:r>
            <a:r>
              <a:rPr lang="en-US" sz="1800" dirty="0"/>
              <a:t> albedo?</a:t>
            </a:r>
          </a:p>
          <a:p>
            <a:pPr marL="457200" indent="-457200">
              <a:buFont typeface="Arial"/>
              <a:buChar char="•"/>
            </a:pPr>
            <a:endParaRPr lang="en-US" sz="1800" dirty="0"/>
          </a:p>
        </p:txBody>
      </p:sp>
    </p:spTree>
    <p:extLst>
      <p:ext uri="{BB962C8B-B14F-4D97-AF65-F5344CB8AC3E}">
        <p14:creationId xmlns:p14="http://schemas.microsoft.com/office/powerpoint/2010/main" val="2345465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t>
            </a:r>
            <a:r>
              <a:rPr lang="en-US" b="1" dirty="0" smtClean="0"/>
              <a:t>absorption</a:t>
            </a:r>
            <a:endParaRPr lang="en-US" dirty="0"/>
          </a:p>
        </p:txBody>
      </p:sp>
      <p:pic>
        <p:nvPicPr>
          <p:cNvPr id="4" name="Content Placeholder 3"/>
          <p:cNvPicPr>
            <a:picLocks noGrp="1" noChangeAspect="1"/>
          </p:cNvPicPr>
          <p:nvPr>
            <p:ph idx="1"/>
          </p:nvPr>
        </p:nvPicPr>
        <p:blipFill>
          <a:blip r:embed="rId3"/>
          <a:srcRect l="-41646" r="-41646"/>
          <a:stretch>
            <a:fillRect/>
          </a:stretch>
        </p:blipFill>
        <p:spPr/>
      </p:pic>
    </p:spTree>
    <p:extLst>
      <p:ext uri="{BB962C8B-B14F-4D97-AF65-F5344CB8AC3E}">
        <p14:creationId xmlns:p14="http://schemas.microsoft.com/office/powerpoint/2010/main" val="3668609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Radiative</a:t>
            </a:r>
            <a:r>
              <a:rPr lang="en-US" b="1" dirty="0"/>
              <a:t> </a:t>
            </a:r>
            <a:r>
              <a:rPr lang="en-US" b="1" dirty="0" smtClean="0"/>
              <a:t>Forcing</a:t>
            </a:r>
            <a:endParaRPr lang="en-US" dirty="0"/>
          </a:p>
        </p:txBody>
      </p:sp>
      <p:sp>
        <p:nvSpPr>
          <p:cNvPr id="3" name="Content Placeholder 2"/>
          <p:cNvSpPr>
            <a:spLocks noGrp="1"/>
          </p:cNvSpPr>
          <p:nvPr>
            <p:ph idx="1"/>
          </p:nvPr>
        </p:nvSpPr>
        <p:spPr/>
        <p:txBody>
          <a:bodyPr/>
          <a:lstStyle/>
          <a:p>
            <a:r>
              <a:rPr lang="en-US" dirty="0"/>
              <a:t>measure of the </a:t>
            </a:r>
            <a:r>
              <a:rPr lang="en-US" i="1" dirty="0" err="1"/>
              <a:t>radiative</a:t>
            </a:r>
            <a:r>
              <a:rPr lang="en-US" dirty="0"/>
              <a:t> impact of components of the climate </a:t>
            </a:r>
            <a:r>
              <a:rPr lang="en-US" dirty="0" smtClean="0"/>
              <a:t>system</a:t>
            </a:r>
            <a:endParaRPr lang="en-US" dirty="0"/>
          </a:p>
          <a:p>
            <a:r>
              <a:rPr lang="en-US" sz="2400" dirty="0"/>
              <a:t>“a measure of the influence a factor has in altering the balance of incoming and outgoing energy in the Earth-atmosphere system and is an index of the importance of the factor as a potential climate change mechanism. ... </a:t>
            </a:r>
            <a:r>
              <a:rPr lang="en-US" sz="2400" dirty="0" err="1"/>
              <a:t>radiative</a:t>
            </a:r>
            <a:r>
              <a:rPr lang="en-US" sz="2400" dirty="0"/>
              <a:t> forcing values are for changes relative to preindustrial conditions defined at 1750 and are expressed in watts per square meter (W/m^2).</a:t>
            </a:r>
            <a:r>
              <a:rPr lang="en-US" sz="2400" dirty="0" smtClean="0"/>
              <a:t>” IPCC AR4</a:t>
            </a:r>
            <a:endParaRPr lang="en-US" sz="2400" dirty="0"/>
          </a:p>
          <a:p>
            <a:r>
              <a:rPr lang="en-US" sz="2400" dirty="0" smtClean="0"/>
              <a:t>AR4: most </a:t>
            </a:r>
            <a:r>
              <a:rPr lang="en-US" sz="2400" dirty="0"/>
              <a:t>likely value of (net positive) </a:t>
            </a:r>
            <a:r>
              <a:rPr lang="en-US" sz="2400" dirty="0" err="1"/>
              <a:t>radiative</a:t>
            </a:r>
            <a:r>
              <a:rPr lang="en-US" sz="2400" dirty="0"/>
              <a:t> forcing due to </a:t>
            </a:r>
            <a:r>
              <a:rPr lang="en-US" sz="2400" dirty="0" err="1"/>
              <a:t>anthrogenic</a:t>
            </a:r>
            <a:r>
              <a:rPr lang="en-US" sz="2400" dirty="0"/>
              <a:t> sources is about an order of magnitude larger than the estimated </a:t>
            </a:r>
            <a:r>
              <a:rPr lang="en-US" sz="2400" dirty="0" err="1"/>
              <a:t>radiative</a:t>
            </a:r>
            <a:r>
              <a:rPr lang="en-US" sz="2400" dirty="0"/>
              <a:t> forcing from changes in solar irradiance.</a:t>
            </a:r>
          </a:p>
        </p:txBody>
      </p:sp>
    </p:spTree>
    <p:extLst>
      <p:ext uri="{BB962C8B-B14F-4D97-AF65-F5344CB8AC3E}">
        <p14:creationId xmlns:p14="http://schemas.microsoft.com/office/powerpoint/2010/main" val="3558225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smtClean="0"/>
              <a:t>“human </a:t>
            </a:r>
            <a:r>
              <a:rPr lang="en-US" sz="2400" dirty="0"/>
              <a:t>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t>
            </a:r>
            <a:r>
              <a:rPr lang="en-US" sz="2400" dirty="0" err="1"/>
              <a:t>agri</a:t>
            </a:r>
            <a:r>
              <a:rPr lang="en-US" sz="2400" dirty="0"/>
              <a:t>- 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Tree>
    <p:extLst>
      <p:ext uri="{BB962C8B-B14F-4D97-AF65-F5344CB8AC3E}">
        <p14:creationId xmlns:p14="http://schemas.microsoft.com/office/powerpoint/2010/main" val="2765217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smtClean="0"/>
              <a:t>Radiative</a:t>
            </a:r>
            <a:r>
              <a:rPr lang="en-US" dirty="0" smtClean="0"/>
              <a:t> </a:t>
            </a:r>
            <a:r>
              <a:rPr lang="en-US" dirty="0" err="1" smtClean="0"/>
              <a:t>forcings</a:t>
            </a:r>
            <a:endParaRPr lang="en-US" dirty="0"/>
          </a:p>
        </p:txBody>
      </p:sp>
      <p:pic>
        <p:nvPicPr>
          <p:cNvPr id="4" name="Content Placeholder 3"/>
          <p:cNvPicPr>
            <a:picLocks noGrp="1" noChangeAspect="1"/>
          </p:cNvPicPr>
          <p:nvPr>
            <p:ph idx="1"/>
          </p:nvPr>
        </p:nvPicPr>
        <p:blipFill>
          <a:blip r:embed="rId3"/>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smtClean="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spTree>
    <p:extLst>
      <p:ext uri="{BB962C8B-B14F-4D97-AF65-F5344CB8AC3E}">
        <p14:creationId xmlns:p14="http://schemas.microsoft.com/office/powerpoint/2010/main" val="3895397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a:t>
            </a:r>
            <a:r>
              <a:rPr lang="en-US" b="1" dirty="0" smtClean="0"/>
              <a:t>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endParaRPr lang="en-US" sz="2400" dirty="0" smtClean="0"/>
          </a:p>
          <a:p>
            <a:pPr>
              <a:buFont typeface="Arial"/>
              <a:buChar char="•"/>
            </a:pPr>
            <a:r>
              <a:rPr lang="en-US" sz="2400" dirty="0" smtClean="0"/>
              <a:t>able </a:t>
            </a:r>
            <a:r>
              <a:rPr lang="en-US" sz="2400" dirty="0"/>
              <a:t>to bond with itself and many other </a:t>
            </a:r>
            <a:r>
              <a:rPr lang="en-US" sz="2400" dirty="0" smtClean="0"/>
              <a:t>elements</a:t>
            </a:r>
          </a:p>
          <a:p>
            <a:pPr>
              <a:buFont typeface="Arial"/>
              <a:buChar char="•"/>
            </a:pPr>
            <a:r>
              <a:rPr lang="en-US" sz="2400" dirty="0" smtClean="0"/>
              <a:t>forms </a:t>
            </a:r>
            <a:r>
              <a:rPr lang="en-US" sz="2400" dirty="0"/>
              <a:t>over 10 million known compounds. </a:t>
            </a:r>
            <a:endParaRPr lang="en-US" sz="2400" dirty="0" smtClean="0"/>
          </a:p>
          <a:p>
            <a:pPr>
              <a:buFont typeface="Arial"/>
              <a:buChar char="•"/>
            </a:pPr>
            <a:r>
              <a:rPr lang="en-US" sz="2400" dirty="0" smtClean="0"/>
              <a:t>present </a:t>
            </a:r>
          </a:p>
          <a:p>
            <a:pPr lvl="1">
              <a:buFont typeface="Arial"/>
              <a:buChar char="•"/>
            </a:pPr>
            <a:r>
              <a:rPr lang="en-US" sz="2000" dirty="0" smtClean="0"/>
              <a:t>in </a:t>
            </a:r>
            <a:r>
              <a:rPr lang="en-US" sz="2000" dirty="0"/>
              <a:t>the atmosphere as </a:t>
            </a:r>
            <a:r>
              <a:rPr lang="en-US" sz="2000" dirty="0" smtClean="0"/>
              <a:t>CO2, CH4 </a:t>
            </a:r>
            <a:r>
              <a:rPr lang="en-US" sz="2000" dirty="0" err="1" smtClean="0"/>
              <a:t>etc</a:t>
            </a:r>
            <a:r>
              <a:rPr lang="en-US" sz="2000" dirty="0" smtClean="0"/>
              <a:t>)</a:t>
            </a:r>
          </a:p>
          <a:p>
            <a:pPr lvl="1">
              <a:buFont typeface="Arial"/>
              <a:buChar char="•"/>
            </a:pPr>
            <a:r>
              <a:rPr lang="en-US" sz="2000" dirty="0" smtClean="0"/>
              <a:t>in </a:t>
            </a:r>
            <a:r>
              <a:rPr lang="en-US" sz="2000" dirty="0"/>
              <a:t>all natural waters as dissolved </a:t>
            </a:r>
            <a:r>
              <a:rPr lang="en-US" sz="2000" dirty="0" smtClean="0"/>
              <a:t>CO2</a:t>
            </a:r>
            <a:endParaRPr lang="en-US" sz="2000" dirty="0"/>
          </a:p>
          <a:p>
            <a:pPr lvl="1">
              <a:buFont typeface="Arial"/>
              <a:buChar char="•"/>
            </a:pPr>
            <a:r>
              <a:rPr lang="en-US" sz="2000" dirty="0" smtClean="0"/>
              <a:t>in </a:t>
            </a:r>
            <a:r>
              <a:rPr lang="en-US" sz="2000" dirty="0"/>
              <a:t>various carbonates in </a:t>
            </a:r>
            <a:r>
              <a:rPr lang="en-US" sz="2000" dirty="0" smtClean="0"/>
              <a:t>rocks</a:t>
            </a:r>
            <a:endParaRPr lang="en-US" sz="2000" dirty="0"/>
          </a:p>
          <a:p>
            <a:pPr lvl="1">
              <a:buFont typeface="Arial"/>
              <a:buChar char="•"/>
            </a:pPr>
            <a:r>
              <a:rPr lang="en-US" sz="2000" dirty="0" smtClean="0"/>
              <a:t>as </a:t>
            </a:r>
            <a:r>
              <a:rPr lang="en-US" sz="2000" dirty="0"/>
              <a:t>organic molecules in living and dead organisms in the biosphere </a:t>
            </a:r>
            <a:r>
              <a:rPr lang="en-US" sz="2000" dirty="0" smtClean="0"/>
              <a:t>. </a:t>
            </a:r>
            <a:endParaRPr lang="en-US" sz="2000" dirty="0"/>
          </a:p>
        </p:txBody>
      </p:sp>
    </p:spTree>
    <p:extLst>
      <p:ext uri="{BB962C8B-B14F-4D97-AF65-F5344CB8AC3E}">
        <p14:creationId xmlns:p14="http://schemas.microsoft.com/office/powerpoint/2010/main" val="395771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a:t>
            </a:r>
            <a:r>
              <a:rPr lang="en-US" b="1" dirty="0" smtClean="0"/>
              <a:t>System</a:t>
            </a:r>
            <a:endParaRPr lang="en-US" dirty="0"/>
          </a:p>
        </p:txBody>
      </p:sp>
      <p:sp>
        <p:nvSpPr>
          <p:cNvPr id="3" name="Content Placeholder 2"/>
          <p:cNvSpPr>
            <a:spLocks noGrp="1"/>
          </p:cNvSpPr>
          <p:nvPr>
            <p:ph idx="1"/>
          </p:nvPr>
        </p:nvSpPr>
        <p:spPr/>
        <p:txBody>
          <a:bodyPr/>
          <a:lstStyle/>
          <a:p>
            <a:r>
              <a:rPr lang="en-US" sz="2400" dirty="0" smtClean="0"/>
              <a:t>also </a:t>
            </a:r>
            <a:r>
              <a:rPr lang="en-US" sz="2400" dirty="0"/>
              <a:t>important in </a:t>
            </a:r>
            <a:r>
              <a:rPr lang="en-US" sz="2400" dirty="0" err="1"/>
              <a:t>radiative</a:t>
            </a:r>
            <a:r>
              <a:rPr lang="en-US" sz="2400" dirty="0"/>
              <a:t> forcing </a:t>
            </a:r>
            <a:endParaRPr lang="en-US" sz="2400" dirty="0" smtClean="0"/>
          </a:p>
          <a:p>
            <a:r>
              <a:rPr lang="en-US" sz="2400" dirty="0" smtClean="0"/>
              <a:t>Directly</a:t>
            </a:r>
          </a:p>
          <a:p>
            <a:pPr>
              <a:buFont typeface="Arial"/>
              <a:buChar char="•"/>
            </a:pPr>
            <a:r>
              <a:rPr lang="en-US" sz="2400" dirty="0" smtClean="0"/>
              <a:t>Halocarbons </a:t>
            </a:r>
            <a:r>
              <a:rPr lang="en-US" sz="2400" dirty="0"/>
              <a:t>in the atmosphere </a:t>
            </a:r>
          </a:p>
          <a:p>
            <a:pPr>
              <a:buFont typeface="Arial"/>
              <a:buChar char="•"/>
            </a:pPr>
            <a:r>
              <a:rPr lang="en-US" sz="2400" dirty="0" smtClean="0"/>
              <a:t>black </a:t>
            </a:r>
            <a:r>
              <a:rPr lang="en-US" sz="2400" dirty="0"/>
              <a:t>carbon deposits on </a:t>
            </a:r>
            <a:r>
              <a:rPr lang="en-US" sz="2400" dirty="0" smtClean="0"/>
              <a:t>snow</a:t>
            </a:r>
            <a:endParaRPr lang="en-US" sz="2400" dirty="0"/>
          </a:p>
          <a:p>
            <a:r>
              <a:rPr lang="en-US" sz="2400" dirty="0" smtClean="0"/>
              <a:t>indirectly </a:t>
            </a:r>
          </a:p>
          <a:p>
            <a:pPr>
              <a:buFont typeface="Arial"/>
              <a:buChar char="•"/>
            </a:pPr>
            <a:r>
              <a:rPr lang="en-US" sz="2400" dirty="0" smtClean="0"/>
              <a:t>elsewhere </a:t>
            </a:r>
            <a:r>
              <a:rPr lang="en-US" sz="2400" dirty="0"/>
              <a:t>(e.g. land cover change)</a:t>
            </a:r>
            <a:r>
              <a:rPr lang="en-US" sz="2400" dirty="0" smtClean="0"/>
              <a:t>.</a:t>
            </a:r>
            <a:endParaRPr lang="en-US" sz="2400" dirty="0"/>
          </a:p>
        </p:txBody>
      </p:sp>
    </p:spTree>
    <p:extLst>
      <p:ext uri="{BB962C8B-B14F-4D97-AF65-F5344CB8AC3E}">
        <p14:creationId xmlns:p14="http://schemas.microsoft.com/office/powerpoint/2010/main" val="272883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a:t>
            </a:r>
            <a:r>
              <a:rPr lang="en-US" b="1" dirty="0" smtClean="0"/>
              <a:t>Gases</a:t>
            </a:r>
            <a:endParaRPr lang="en-US" dirty="0"/>
          </a:p>
        </p:txBody>
      </p:sp>
      <p:pic>
        <p:nvPicPr>
          <p:cNvPr id="4" name="Content Placeholder 3"/>
          <p:cNvPicPr>
            <a:picLocks noGrp="1" noChangeAspect="1"/>
          </p:cNvPicPr>
          <p:nvPr>
            <p:ph idx="1"/>
          </p:nvPr>
        </p:nvPicPr>
        <p:blipFill>
          <a:blip r:embed="rId3"/>
          <a:srcRect l="-10878" r="-10878"/>
          <a:stretch>
            <a:fillRect/>
          </a:stretch>
        </p:blipFill>
        <p:spPr/>
      </p:pic>
    </p:spTree>
    <p:extLst>
      <p:ext uri="{BB962C8B-B14F-4D97-AF65-F5344CB8AC3E}">
        <p14:creationId xmlns:p14="http://schemas.microsoft.com/office/powerpoint/2010/main" val="2155300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Annual cycles</a:t>
            </a:r>
            <a:endParaRPr lang="en-US" dirty="0"/>
          </a:p>
        </p:txBody>
      </p:sp>
      <p:pic>
        <p:nvPicPr>
          <p:cNvPr id="4" name="Content Placeholder 3"/>
          <p:cNvPicPr>
            <a:picLocks noGrp="1" noChangeAspect="1"/>
          </p:cNvPicPr>
          <p:nvPr>
            <p:ph idx="1"/>
          </p:nvPr>
        </p:nvPicPr>
        <p:blipFill>
          <a:blip r:embed="rId2"/>
          <a:srcRect l="-20239" r="-20239"/>
          <a:stretch>
            <a:fillRect/>
          </a:stretch>
        </p:blipFill>
        <p:spPr/>
      </p:pic>
    </p:spTree>
    <p:extLst>
      <p:ext uri="{BB962C8B-B14F-4D97-AF65-F5344CB8AC3E}">
        <p14:creationId xmlns:p14="http://schemas.microsoft.com/office/powerpoint/2010/main" val="3280865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emissions (2006)</a:t>
            </a:r>
            <a:endParaRPr lang="en-US" dirty="0"/>
          </a:p>
        </p:txBody>
      </p:sp>
      <p:pic>
        <p:nvPicPr>
          <p:cNvPr id="4" name="Content Placeholder 3"/>
          <p:cNvPicPr>
            <a:picLocks noGrp="1" noChangeAspect="1"/>
          </p:cNvPicPr>
          <p:nvPr>
            <p:ph idx="1"/>
          </p:nvPr>
        </p:nvPicPr>
        <p:blipFill>
          <a:blip r:embed="rId3"/>
          <a:srcRect l="-42178" r="-42178"/>
          <a:stretch>
            <a:fillRect/>
          </a:stretch>
        </p:blipFill>
        <p:spPr/>
      </p:pic>
    </p:spTree>
    <p:extLst>
      <p:ext uri="{BB962C8B-B14F-4D97-AF65-F5344CB8AC3E}">
        <p14:creationId xmlns:p14="http://schemas.microsoft.com/office/powerpoint/2010/main" val="589185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a:t>
            </a:r>
            <a:r>
              <a:rPr lang="en-US" b="1" dirty="0" smtClean="0"/>
              <a:t>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a:p>
            <a:pPr>
              <a:buFont typeface="Arial"/>
              <a:buChar char="•"/>
            </a:pPr>
            <a:r>
              <a:rPr lang="en-US" sz="2400" dirty="0"/>
              <a:t>look in detail at the terrestrial carbon cycle</a:t>
            </a:r>
          </a:p>
          <a:p>
            <a:pPr>
              <a:buFont typeface="Arial"/>
              <a:buChar char="•"/>
            </a:pPr>
            <a:r>
              <a:rPr lang="en-US" sz="2400" dirty="0"/>
              <a:t>provide an overview of relevant biogeochemical processes</a:t>
            </a:r>
          </a:p>
          <a:p>
            <a:pPr>
              <a:buFont typeface="Arial"/>
              <a:buChar char="•"/>
            </a:pPr>
            <a:r>
              <a:rPr lang="en-US" sz="2400" dirty="0"/>
              <a:t>look in some detail at photosynthesis and factors that limit this</a:t>
            </a:r>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trends</a:t>
            </a:r>
            <a:endParaRPr lang="en-US" dirty="0"/>
          </a:p>
        </p:txBody>
      </p:sp>
      <p:pic>
        <p:nvPicPr>
          <p:cNvPr id="4" name="Content Placeholder 3"/>
          <p:cNvPicPr>
            <a:picLocks noGrp="1" noChangeAspect="1"/>
          </p:cNvPicPr>
          <p:nvPr>
            <p:ph idx="1"/>
          </p:nvPr>
        </p:nvPicPr>
        <p:blipFill>
          <a:blip r:embed="rId2"/>
          <a:srcRect t="1869" b="1869"/>
          <a:stretch>
            <a:fillRect/>
          </a:stretch>
        </p:blipFill>
        <p:spPr/>
      </p:pic>
    </p:spTree>
    <p:extLst>
      <p:ext uri="{BB962C8B-B14F-4D97-AF65-F5344CB8AC3E}">
        <p14:creationId xmlns:p14="http://schemas.microsoft.com/office/powerpoint/2010/main" val="73768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Data on CO2 emissions and per capita emissions</a:t>
            </a:r>
            <a:endParaRPr lang="en-US" dirty="0"/>
          </a:p>
        </p:txBody>
      </p:sp>
      <p:pic>
        <p:nvPicPr>
          <p:cNvPr id="5" name="Picture 4"/>
          <p:cNvPicPr>
            <a:picLocks noChangeAspect="1"/>
          </p:cNvPicPr>
          <p:nvPr/>
        </p:nvPicPr>
        <p:blipFill>
          <a:blip r:embed="rId2"/>
          <a:stretch>
            <a:fillRect/>
          </a:stretch>
        </p:blipFill>
        <p:spPr>
          <a:xfrm>
            <a:off x="791840" y="2267669"/>
            <a:ext cx="7776864" cy="4443922"/>
          </a:xfrm>
          <a:prstGeom prst="rect">
            <a:avLst/>
          </a:prstGeom>
        </p:spPr>
      </p:pic>
      <p:sp>
        <p:nvSpPr>
          <p:cNvPr id="6" name="TextBox 5"/>
          <p:cNvSpPr txBox="1"/>
          <p:nvPr/>
        </p:nvSpPr>
        <p:spPr>
          <a:xfrm>
            <a:off x="3240112" y="7119555"/>
            <a:ext cx="3965298" cy="440120"/>
          </a:xfrm>
          <a:prstGeom prst="rect">
            <a:avLst/>
          </a:prstGeom>
          <a:noFill/>
        </p:spPr>
        <p:txBody>
          <a:bodyPr wrap="none" rtlCol="0">
            <a:spAutoFit/>
          </a:bodyPr>
          <a:lstStyle/>
          <a:p>
            <a:r>
              <a:rPr lang="en-US" sz="2400" dirty="0" smtClean="0"/>
              <a:t>Global per capita emissions</a:t>
            </a:r>
            <a:endParaRPr lang="en-US" sz="2400" dirty="0"/>
          </a:p>
        </p:txBody>
      </p:sp>
    </p:spTree>
    <p:extLst>
      <p:ext uri="{BB962C8B-B14F-4D97-AF65-F5344CB8AC3E}">
        <p14:creationId xmlns:p14="http://schemas.microsoft.com/office/powerpoint/2010/main" val="1085121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pic>
        <p:nvPicPr>
          <p:cNvPr id="4" name="Content Placeholder 3"/>
          <p:cNvPicPr>
            <a:picLocks noGrp="1" noChangeAspect="1"/>
          </p:cNvPicPr>
          <p:nvPr>
            <p:ph idx="1"/>
          </p:nvPr>
        </p:nvPicPr>
        <p:blipFill>
          <a:blip r:embed="rId3"/>
          <a:srcRect l="-18173" r="-18173"/>
          <a:stretch>
            <a:fillRect/>
          </a:stretch>
        </p:blipFill>
        <p:spPr/>
      </p:pic>
    </p:spTree>
    <p:extLst>
      <p:ext uri="{BB962C8B-B14F-4D97-AF65-F5344CB8AC3E}">
        <p14:creationId xmlns:p14="http://schemas.microsoft.com/office/powerpoint/2010/main" val="929239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pic>
        <p:nvPicPr>
          <p:cNvPr id="4" name="Content Placeholder 3"/>
          <p:cNvPicPr>
            <a:picLocks noGrp="1" noChangeAspect="1"/>
          </p:cNvPicPr>
          <p:nvPr>
            <p:ph idx="1"/>
          </p:nvPr>
        </p:nvPicPr>
        <p:blipFill>
          <a:blip r:embed="rId3"/>
          <a:srcRect l="-18173" r="-18173"/>
          <a:stretch>
            <a:fillRect/>
          </a:stretch>
        </p:blipFill>
        <p:spPr/>
      </p:pic>
    </p:spTree>
    <p:extLst>
      <p:ext uri="{BB962C8B-B14F-4D97-AF65-F5344CB8AC3E}">
        <p14:creationId xmlns:p14="http://schemas.microsoft.com/office/powerpoint/2010/main" val="1344578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a:t>Identify those countries in the top twenty emitting nations lists which have increasing trends in (a) population and (b) per capita emissions rates. Rank them in order.</a:t>
            </a:r>
          </a:p>
          <a:p>
            <a:endParaRPr lang="en-US" dirty="0"/>
          </a:p>
        </p:txBody>
      </p:sp>
    </p:spTree>
    <p:extLst>
      <p:ext uri="{BB962C8B-B14F-4D97-AF65-F5344CB8AC3E}">
        <p14:creationId xmlns:p14="http://schemas.microsoft.com/office/powerpoint/2010/main" val="648775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sz="1600" dirty="0" smtClean="0"/>
              <a:t>Given a start at some code …</a:t>
            </a:r>
          </a:p>
          <a:p>
            <a:r>
              <a:rPr lang="en-US" sz="1600" dirty="0"/>
              <a:t>The code above provides linear extrapolation estimates for per </a:t>
            </a:r>
            <a:r>
              <a:rPr lang="en-US" sz="1600" dirty="0" err="1"/>
              <a:t>captia</a:t>
            </a:r>
            <a:r>
              <a:rPr lang="en-US" sz="1600" dirty="0"/>
              <a:t> emissions for the year 2020 based on data for 1995 to 2008.</a:t>
            </a:r>
          </a:p>
          <a:p>
            <a:r>
              <a:rPr lang="en-US" sz="1600" b="1" dirty="0"/>
              <a:t>Adapt the code so that it provides estimates of Total Fossil-Fuel Emissions for 2020 for the top 20 emitting countries, </a:t>
            </a:r>
            <a:r>
              <a:rPr lang="en-US" sz="1600" b="1" i="1" dirty="0"/>
              <a:t>assuming population does not increase</a:t>
            </a:r>
            <a:r>
              <a:rPr lang="en-US" sz="1600" b="1" dirty="0"/>
              <a:t>.</a:t>
            </a:r>
          </a:p>
          <a:p>
            <a:r>
              <a:rPr lang="en-US" sz="1600" b="1" dirty="0"/>
              <a:t>Adapt the code so that it provides estimates of Total Fossil-Fuel Emissions for 2020 for the top 20 emitting countries, </a:t>
            </a:r>
            <a:r>
              <a:rPr lang="en-US" sz="1600" b="1" i="1" dirty="0"/>
              <a:t>assuming a linear trend in population</a:t>
            </a:r>
            <a:r>
              <a:rPr lang="en-US" sz="1600" b="1" dirty="0"/>
              <a:t>.</a:t>
            </a:r>
          </a:p>
          <a:p>
            <a:r>
              <a:rPr lang="en-US" sz="1600" b="1" dirty="0"/>
              <a:t>Use these two sets of figures to estimate the impact of population growth on total (global) Fossil-Fuel Emissions for 2020 </a:t>
            </a:r>
            <a:r>
              <a:rPr lang="en-US" sz="1600" dirty="0"/>
              <a:t>(i.e. what </a:t>
            </a:r>
            <a:r>
              <a:rPr lang="en-US" sz="1600" dirty="0" err="1"/>
              <a:t>proiortion</a:t>
            </a:r>
            <a:r>
              <a:rPr lang="en-US" sz="1600" dirty="0"/>
              <a:t> of the change in estimated emissions can be attributed to population growth?). You can assume that the proportion of emissions from the top 20 countries remains at 63% if you need that information.</a:t>
            </a:r>
          </a:p>
          <a:p>
            <a:r>
              <a:rPr lang="en-US" sz="1600" dirty="0"/>
              <a:t>What impact does the time period over which you perform the linear regression have (e.g. change it to start at 2000)?</a:t>
            </a:r>
          </a:p>
          <a:p>
            <a:r>
              <a:rPr lang="en-US" sz="1600" dirty="0"/>
              <a:t>If you have time, you might try to estimate the uncertainty on these estimates.</a:t>
            </a:r>
          </a:p>
          <a:p>
            <a:r>
              <a:rPr lang="en-US" sz="1600" dirty="0" err="1"/>
              <a:t>Criticise</a:t>
            </a:r>
            <a:r>
              <a:rPr lang="en-US" sz="1600" dirty="0"/>
              <a:t> the model developed. What factors might come into play that we have not accounted for here (a starter: global economic conditions; also, have we missed any important countries)?</a:t>
            </a:r>
          </a:p>
          <a:p>
            <a:endParaRPr lang="en-US" sz="1600" dirty="0"/>
          </a:p>
        </p:txBody>
      </p:sp>
    </p:spTree>
    <p:extLst>
      <p:ext uri="{BB962C8B-B14F-4D97-AF65-F5344CB8AC3E}">
        <p14:creationId xmlns:p14="http://schemas.microsoft.com/office/powerpoint/2010/main" val="3147051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2"/>
          <a:srcRect t="1491" b="1491"/>
          <a:stretch>
            <a:fillRect/>
          </a:stretch>
        </p:blipFill>
        <p:spPr/>
      </p:pic>
    </p:spTree>
    <p:extLst>
      <p:ext uri="{BB962C8B-B14F-4D97-AF65-F5344CB8AC3E}">
        <p14:creationId xmlns:p14="http://schemas.microsoft.com/office/powerpoint/2010/main" val="3913376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NO2</a:t>
            </a:r>
            <a:endParaRPr lang="en-US" dirty="0"/>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spTree>
    <p:extLst>
      <p:ext uri="{BB962C8B-B14F-4D97-AF65-F5344CB8AC3E}">
        <p14:creationId xmlns:p14="http://schemas.microsoft.com/office/powerpoint/2010/main" val="3026914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smtClean="0"/>
              <a:t>Refrigerants, aerosols …</a:t>
            </a:r>
          </a:p>
          <a:p>
            <a:endParaRPr lang="en-US" dirty="0"/>
          </a:p>
          <a:p>
            <a:r>
              <a:rPr lang="en-US" dirty="0" smtClean="0"/>
              <a:t>Limited by “</a:t>
            </a:r>
            <a:r>
              <a:rPr lang="en-US" dirty="0"/>
              <a:t>Montreal Protocol on substances that deplete the Ozone </a:t>
            </a:r>
            <a:r>
              <a:rPr lang="en-US" dirty="0" smtClean="0"/>
              <a:t>Layer”</a:t>
            </a:r>
          </a:p>
          <a:p>
            <a:endParaRPr lang="en-US" dirty="0"/>
          </a:p>
          <a:p>
            <a:r>
              <a:rPr lang="en-US" dirty="0"/>
              <a:t>Despite control, their continued presence in the atmosphere is of continuing concern for Ozone depletion as well as their role as GHGs.</a:t>
            </a:r>
          </a:p>
          <a:p>
            <a:endParaRPr lang="en-US" dirty="0"/>
          </a:p>
        </p:txBody>
      </p:sp>
    </p:spTree>
    <p:extLst>
      <p:ext uri="{BB962C8B-B14F-4D97-AF65-F5344CB8AC3E}">
        <p14:creationId xmlns:p14="http://schemas.microsoft.com/office/powerpoint/2010/main" val="3960841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a:t>
            </a:r>
            <a:r>
              <a:rPr lang="en-US" b="1" dirty="0" smtClean="0"/>
              <a:t>Carbon</a:t>
            </a:r>
            <a:endParaRPr lang="en-US" dirty="0"/>
          </a:p>
        </p:txBody>
      </p:sp>
      <p:sp>
        <p:nvSpPr>
          <p:cNvPr id="3" name="Content Placeholder 2"/>
          <p:cNvSpPr>
            <a:spLocks noGrp="1"/>
          </p:cNvSpPr>
          <p:nvPr>
            <p:ph idx="1"/>
          </p:nvPr>
        </p:nvSpPr>
        <p:spPr/>
        <p:txBody>
          <a:bodyPr/>
          <a:lstStyle/>
          <a:p>
            <a:r>
              <a:rPr lang="en-US" dirty="0" smtClean="0"/>
              <a:t>carbon </a:t>
            </a:r>
            <a:r>
              <a:rPr lang="en-US" dirty="0"/>
              <a:t>that is stored in the vegetation and soils of the Earth’s land </a:t>
            </a:r>
            <a:r>
              <a:rPr lang="en-US" dirty="0" smtClean="0"/>
              <a:t>surface</a:t>
            </a:r>
          </a:p>
          <a:p>
            <a:endParaRPr lang="en-US" dirty="0"/>
          </a:p>
          <a:p>
            <a:r>
              <a:rPr lang="en-US" dirty="0"/>
              <a:t>The Earth Systems </a:t>
            </a:r>
            <a:r>
              <a:rPr lang="en-US" dirty="0" smtClean="0"/>
              <a:t>Science:</a:t>
            </a:r>
          </a:p>
          <a:p>
            <a:r>
              <a:rPr lang="en-US" dirty="0" smtClean="0"/>
              <a:t>Maintain focus </a:t>
            </a:r>
            <a:r>
              <a:rPr lang="en-US" dirty="0"/>
              <a:t>on interactions between </a:t>
            </a:r>
            <a:r>
              <a:rPr lang="en-US" dirty="0" smtClean="0"/>
              <a:t>different </a:t>
            </a:r>
            <a:r>
              <a:rPr lang="en-US" dirty="0"/>
              <a:t>spheres, but </a:t>
            </a:r>
            <a:r>
              <a:rPr lang="en-US" dirty="0" smtClean="0"/>
              <a:t>understand processes </a:t>
            </a:r>
            <a:r>
              <a:rPr lang="en-US" dirty="0"/>
              <a:t>and interactions </a:t>
            </a:r>
            <a:r>
              <a:rPr lang="en-US" dirty="0" smtClean="0"/>
              <a:t>within </a:t>
            </a:r>
            <a:r>
              <a:rPr lang="en-US" dirty="0"/>
              <a:t>each sphere.</a:t>
            </a:r>
          </a:p>
        </p:txBody>
      </p:sp>
    </p:spTree>
    <p:extLst>
      <p:ext uri="{BB962C8B-B14F-4D97-AF65-F5344CB8AC3E}">
        <p14:creationId xmlns:p14="http://schemas.microsoft.com/office/powerpoint/2010/main" val="4081179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a:t>
            </a:r>
            <a:r>
              <a:rPr lang="en-US" sz="3600" b="1" dirty="0" smtClean="0"/>
              <a:t>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a:t>
            </a:r>
            <a:r>
              <a:rPr lang="en-US" b="1" dirty="0" smtClean="0"/>
              <a:t>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Justification:</a:t>
            </a:r>
          </a:p>
          <a:p>
            <a:pPr marL="857250" lvl="1" indent="-457200">
              <a:buFont typeface="Arial"/>
              <a:buChar char="•"/>
            </a:pPr>
            <a:r>
              <a:rPr lang="en-US" dirty="0"/>
              <a:t>major role it plays in anthropogenic climate change. </a:t>
            </a:r>
            <a:endParaRPr lang="en-US" dirty="0" smtClean="0"/>
          </a:p>
          <a:p>
            <a:pPr marL="457200" indent="-457200">
              <a:buFont typeface="Arial"/>
              <a:buChar char="•"/>
            </a:pPr>
            <a:r>
              <a:rPr lang="en-US" dirty="0" smtClean="0"/>
              <a:t>Also: </a:t>
            </a:r>
          </a:p>
          <a:p>
            <a:pPr marL="857250" lvl="1" indent="-457200">
              <a:buFont typeface="Arial"/>
              <a:buChar char="•"/>
            </a:pPr>
            <a:r>
              <a:rPr lang="en-US" dirty="0" smtClean="0"/>
              <a:t>the </a:t>
            </a:r>
            <a:r>
              <a:rPr lang="en-US" dirty="0"/>
              <a:t>role that terrestrial vegetation plays in biodiversity; </a:t>
            </a:r>
            <a:endParaRPr lang="en-US" dirty="0" smtClean="0"/>
          </a:p>
          <a:p>
            <a:pPr marL="857250" lvl="1" indent="-457200">
              <a:buFont typeface="Arial"/>
              <a:buChar char="•"/>
            </a:pPr>
            <a:r>
              <a:rPr lang="en-US" dirty="0" smtClean="0"/>
              <a:t>role </a:t>
            </a:r>
            <a:r>
              <a:rPr lang="en-US" dirty="0"/>
              <a:t>of vegetation in providing food and fuel.</a:t>
            </a:r>
            <a:endParaRPr lang="en-US" dirty="0"/>
          </a:p>
        </p:txBody>
      </p:sp>
    </p:spTree>
    <p:extLst>
      <p:ext uri="{BB962C8B-B14F-4D97-AF65-F5344CB8AC3E}">
        <p14:creationId xmlns:p14="http://schemas.microsoft.com/office/powerpoint/2010/main" val="1156233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a:t>
            </a:r>
            <a:r>
              <a:rPr lang="en-US" b="1" dirty="0" smtClean="0"/>
              <a:t>Cycle</a:t>
            </a:r>
            <a:endParaRPr lang="en-US" dirty="0"/>
          </a:p>
        </p:txBody>
      </p:sp>
      <p:pic>
        <p:nvPicPr>
          <p:cNvPr id="4" name="Content Placeholder 3"/>
          <p:cNvPicPr>
            <a:picLocks noGrp="1" noChangeAspect="1"/>
          </p:cNvPicPr>
          <p:nvPr>
            <p:ph idx="1"/>
          </p:nvPr>
        </p:nvPicPr>
        <p:blipFill>
          <a:blip r:embed="rId3"/>
          <a:srcRect l="-10598" r="-10598"/>
          <a:stretch>
            <a:fillRect/>
          </a:stretch>
        </p:blipFill>
        <p:spPr/>
      </p:pic>
    </p:spTree>
    <p:extLst>
      <p:ext uri="{BB962C8B-B14F-4D97-AF65-F5344CB8AC3E}">
        <p14:creationId xmlns:p14="http://schemas.microsoft.com/office/powerpoint/2010/main" val="2704255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CO2 growth rate</a:t>
            </a:r>
            <a:endParaRPr lang="en-US" dirty="0"/>
          </a:p>
        </p:txBody>
      </p:sp>
      <p:pic>
        <p:nvPicPr>
          <p:cNvPr id="4" name="Content Placeholder 3"/>
          <p:cNvPicPr>
            <a:picLocks noGrp="1" noChangeAspect="1"/>
          </p:cNvPicPr>
          <p:nvPr>
            <p:ph idx="1"/>
          </p:nvPr>
        </p:nvPicPr>
        <p:blipFill>
          <a:blip r:embed="rId3"/>
          <a:srcRect l="-20239" r="-20239"/>
          <a:stretch>
            <a:fillRect/>
          </a:stretch>
        </p:blipFill>
        <p:spPr/>
      </p:pic>
    </p:spTree>
    <p:extLst>
      <p:ext uri="{BB962C8B-B14F-4D97-AF65-F5344CB8AC3E}">
        <p14:creationId xmlns:p14="http://schemas.microsoft.com/office/powerpoint/2010/main" val="2873565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Carbon Cycle</a:t>
            </a:r>
            <a:endParaRPr lang="en-US" dirty="0"/>
          </a:p>
        </p:txBody>
      </p:sp>
      <p:pic>
        <p:nvPicPr>
          <p:cNvPr id="4" name="Content Placeholder 3"/>
          <p:cNvPicPr>
            <a:picLocks noGrp="1" noChangeAspect="1"/>
          </p:cNvPicPr>
          <p:nvPr>
            <p:ph idx="1"/>
          </p:nvPr>
        </p:nvPicPr>
        <p:blipFill>
          <a:blip r:embed="rId3"/>
          <a:srcRect l="-5058" r="-5058"/>
          <a:stretch>
            <a:fillRect/>
          </a:stretch>
        </p:blipFill>
        <p:spPr/>
      </p:pic>
    </p:spTree>
    <p:extLst>
      <p:ext uri="{BB962C8B-B14F-4D97-AF65-F5344CB8AC3E}">
        <p14:creationId xmlns:p14="http://schemas.microsoft.com/office/powerpoint/2010/main" val="2948503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a:t>
            </a:r>
            <a:r>
              <a:rPr lang="en-US" b="1" dirty="0" smtClean="0"/>
              <a:t>processes</a:t>
            </a:r>
            <a:endParaRPr lang="en-US" dirty="0"/>
          </a:p>
        </p:txBody>
      </p:sp>
      <p:sp>
        <p:nvSpPr>
          <p:cNvPr id="3" name="Content Placeholder 2"/>
          <p:cNvSpPr>
            <a:spLocks noGrp="1"/>
          </p:cNvSpPr>
          <p:nvPr>
            <p:ph idx="1"/>
          </p:nvPr>
        </p:nvSpPr>
        <p:spPr/>
        <p:txBody>
          <a:bodyPr/>
          <a:lstStyle/>
          <a:p>
            <a:r>
              <a:rPr lang="en-US" b="1" dirty="0"/>
              <a:t>Net Ecosystem CO2 </a:t>
            </a:r>
            <a:r>
              <a:rPr lang="en-US" b="1" dirty="0" smtClean="0"/>
              <a:t>flux: NEP</a:t>
            </a:r>
            <a:endParaRPr lang="en-US" b="1" dirty="0"/>
          </a:p>
          <a:p>
            <a:endParaRPr lang="en-US" dirty="0"/>
          </a:p>
        </p:txBody>
      </p:sp>
      <p:pic>
        <p:nvPicPr>
          <p:cNvPr id="4" name="Picture 3"/>
          <p:cNvPicPr>
            <a:picLocks noChangeAspect="1"/>
          </p:cNvPicPr>
          <p:nvPr/>
        </p:nvPicPr>
        <p:blipFill>
          <a:blip r:embed="rId3"/>
          <a:stretch>
            <a:fillRect/>
          </a:stretch>
        </p:blipFill>
        <p:spPr>
          <a:xfrm>
            <a:off x="575816" y="2339677"/>
            <a:ext cx="4437250" cy="4104456"/>
          </a:xfrm>
          <a:prstGeom prst="rect">
            <a:avLst/>
          </a:prstGeom>
        </p:spPr>
      </p:pic>
      <p:sp>
        <p:nvSpPr>
          <p:cNvPr id="5" name="TextBox 4"/>
          <p:cNvSpPr txBox="1"/>
          <p:nvPr/>
        </p:nvSpPr>
        <p:spPr>
          <a:xfrm>
            <a:off x="5688384" y="2699717"/>
            <a:ext cx="3355005" cy="556050"/>
          </a:xfrm>
          <a:prstGeom prst="rect">
            <a:avLst/>
          </a:prstGeom>
          <a:noFill/>
        </p:spPr>
        <p:txBody>
          <a:bodyPr wrap="none" rtlCol="0">
            <a:spAutoFit/>
          </a:bodyPr>
          <a:lstStyle/>
          <a:p>
            <a:r>
              <a:rPr lang="en-US" sz="3200" dirty="0" smtClean="0"/>
              <a:t>Diurnal variations</a:t>
            </a:r>
            <a:endParaRPr lang="en-US" sz="3200" dirty="0"/>
          </a:p>
        </p:txBody>
      </p:sp>
    </p:spTree>
    <p:extLst>
      <p:ext uri="{BB962C8B-B14F-4D97-AF65-F5344CB8AC3E}">
        <p14:creationId xmlns:p14="http://schemas.microsoft.com/office/powerpoint/2010/main" val="4001113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NPP/GPP: CUE</a:t>
            </a:r>
            <a:endParaRPr lang="en-US" dirty="0"/>
          </a:p>
        </p:txBody>
      </p:sp>
      <p:pic>
        <p:nvPicPr>
          <p:cNvPr id="4" name="Content Placeholder 3"/>
          <p:cNvPicPr>
            <a:picLocks noGrp="1" noChangeAspect="1"/>
          </p:cNvPicPr>
          <p:nvPr>
            <p:ph idx="1"/>
          </p:nvPr>
        </p:nvPicPr>
        <p:blipFill>
          <a:blip r:embed="rId3"/>
          <a:srcRect l="-13650" r="-13650"/>
          <a:stretch>
            <a:fillRect/>
          </a:stretch>
        </p:blipFill>
        <p:spPr/>
      </p:pic>
    </p:spTree>
    <p:extLst>
      <p:ext uri="{BB962C8B-B14F-4D97-AF65-F5344CB8AC3E}">
        <p14:creationId xmlns:p14="http://schemas.microsoft.com/office/powerpoint/2010/main" val="3606386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NPP/GPP</a:t>
            </a:r>
            <a:endParaRPr lang="en-US" dirty="0"/>
          </a:p>
        </p:txBody>
      </p:sp>
      <p:pic>
        <p:nvPicPr>
          <p:cNvPr id="4" name="Content Placeholder 3"/>
          <p:cNvPicPr>
            <a:picLocks noGrp="1" noChangeAspect="1"/>
          </p:cNvPicPr>
          <p:nvPr>
            <p:ph idx="1"/>
          </p:nvPr>
        </p:nvPicPr>
        <p:blipFill>
          <a:blip r:embed="rId3"/>
          <a:srcRect l="10100" r="10100"/>
          <a:stretch>
            <a:fillRect/>
          </a:stretch>
        </p:blipFill>
        <p:spPr/>
      </p:pic>
    </p:spTree>
    <p:extLst>
      <p:ext uri="{BB962C8B-B14F-4D97-AF65-F5344CB8AC3E}">
        <p14:creationId xmlns:p14="http://schemas.microsoft.com/office/powerpoint/2010/main" val="2297782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CUE dependencies</a:t>
            </a:r>
            <a:endParaRPr lang="en-US" dirty="0"/>
          </a:p>
        </p:txBody>
      </p:sp>
      <p:pic>
        <p:nvPicPr>
          <p:cNvPr id="4" name="Content Placeholder 3"/>
          <p:cNvPicPr>
            <a:picLocks noGrp="1" noChangeAspect="1"/>
          </p:cNvPicPr>
          <p:nvPr>
            <p:ph idx="1"/>
          </p:nvPr>
        </p:nvPicPr>
        <p:blipFill>
          <a:blip r:embed="rId3"/>
          <a:srcRect l="7745" r="7745"/>
          <a:stretch>
            <a:fillRect/>
          </a:stretch>
        </p:blipFill>
        <p:spPr/>
      </p:pic>
    </p:spTree>
    <p:extLst>
      <p:ext uri="{BB962C8B-B14F-4D97-AF65-F5344CB8AC3E}">
        <p14:creationId xmlns:p14="http://schemas.microsoft.com/office/powerpoint/2010/main" val="588472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 temporal scales</a:t>
            </a:r>
            <a:endParaRPr lang="en-US" dirty="0"/>
          </a:p>
        </p:txBody>
      </p:sp>
      <p:pic>
        <p:nvPicPr>
          <p:cNvPr id="4" name="Content Placeholder 3"/>
          <p:cNvPicPr>
            <a:picLocks noGrp="1" noChangeAspect="1"/>
          </p:cNvPicPr>
          <p:nvPr>
            <p:ph idx="1"/>
          </p:nvPr>
        </p:nvPicPr>
        <p:blipFill>
          <a:blip r:embed="rId3"/>
          <a:srcRect l="-44968" r="-44968"/>
          <a:stretch>
            <a:fillRect/>
          </a:stretch>
        </p:blipFill>
        <p:spPr/>
      </p:pic>
    </p:spTree>
    <p:extLst>
      <p:ext uri="{BB962C8B-B14F-4D97-AF65-F5344CB8AC3E}">
        <p14:creationId xmlns:p14="http://schemas.microsoft.com/office/powerpoint/2010/main" val="559275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 biomes</a:t>
            </a:r>
            <a:endParaRPr lang="en-US" dirty="0"/>
          </a:p>
        </p:txBody>
      </p:sp>
      <p:pic>
        <p:nvPicPr>
          <p:cNvPr id="4" name="Content Placeholder 3"/>
          <p:cNvPicPr>
            <a:picLocks noGrp="1" noChangeAspect="1"/>
          </p:cNvPicPr>
          <p:nvPr>
            <p:ph idx="1"/>
          </p:nvPr>
        </p:nvPicPr>
        <p:blipFill>
          <a:blip r:embed="rId3"/>
          <a:srcRect l="-25250" r="-25250"/>
          <a:stretch>
            <a:fillRect/>
          </a:stretch>
        </p:blipFill>
        <p:spPr/>
      </p:pic>
    </p:spTree>
    <p:extLst>
      <p:ext uri="{BB962C8B-B14F-4D97-AF65-F5344CB8AC3E}">
        <p14:creationId xmlns:p14="http://schemas.microsoft.com/office/powerpoint/2010/main" val="2637432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r>
              <a:rPr lang="en-US" sz="4000" dirty="0" smtClean="0"/>
              <a:t>:</a:t>
            </a:r>
            <a:endParaRPr lang="en-US" sz="4000" dirty="0"/>
          </a:p>
        </p:txBody>
      </p:sp>
      <p:sp>
        <p:nvSpPr>
          <p:cNvPr id="3" name="Content Placeholder 2"/>
          <p:cNvSpPr>
            <a:spLocks noGrp="1"/>
          </p:cNvSpPr>
          <p:nvPr>
            <p:ph idx="1"/>
          </p:nvPr>
        </p:nvSpPr>
        <p:spPr/>
        <p:txBody>
          <a:bodyPr/>
          <a:lstStyle/>
          <a:p>
            <a:r>
              <a:rPr lang="en-US" sz="2400" b="1" dirty="0"/>
              <a:t>Observed changes in climate and their effects</a:t>
            </a:r>
            <a:endParaRPr lang="en-US" sz="2400" dirty="0"/>
          </a:p>
          <a:p>
            <a:r>
              <a:rPr lang="en-US" sz="2400" dirty="0"/>
              <a:t>Warming of the climate system is unequivocal, as is now evident from observations of increases in global average air and ocean temperatures, widespread melting of snow and ice and rising global average sea level</a:t>
            </a:r>
          </a:p>
          <a:p>
            <a:r>
              <a:rPr lang="en-US" sz="2400" dirty="0"/>
              <a:t>Observational evidence from all continents and most oceans shows that many natural systems are being affected by regional climate changes, particularly temperature increases.</a:t>
            </a:r>
          </a:p>
          <a:p>
            <a:r>
              <a:rPr lang="en-US" sz="2400" dirty="0"/>
              <a:t>There is medium confidence that other effects of regional climate change on natural and human environments are emerging, although many are difficult to discern due to adaptation and non-climatic drivers</a:t>
            </a:r>
          </a:p>
          <a:p>
            <a:endParaRPr lang="en-US" sz="2400" dirty="0"/>
          </a:p>
        </p:txBody>
      </p:sp>
    </p:spTree>
    <p:extLst>
      <p:ext uri="{BB962C8B-B14F-4D97-AF65-F5344CB8AC3E}">
        <p14:creationId xmlns:p14="http://schemas.microsoft.com/office/powerpoint/2010/main" val="740961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 July 2006</a:t>
            </a:r>
            <a:endParaRPr lang="en-US" dirty="0"/>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4264054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NDVI: </a:t>
            </a:r>
            <a:r>
              <a:rPr lang="en-US" dirty="0"/>
              <a:t>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radiation: </a:t>
            </a:r>
            <a:r>
              <a:rPr lang="en-US" dirty="0"/>
              <a:t>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 </a:t>
            </a:r>
            <a:r>
              <a:rPr lang="en-US" dirty="0"/>
              <a:t>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Precip</a:t>
            </a:r>
            <a:r>
              <a:rPr lang="en-US" dirty="0" smtClean="0"/>
              <a:t>: </a:t>
            </a:r>
            <a:r>
              <a:rPr lang="en-US" dirty="0"/>
              <a:t>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 July 2006</a:t>
            </a:r>
            <a:endParaRPr lang="en-US" dirty="0"/>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a:t>
            </a:r>
            <a:r>
              <a:rPr lang="en-US" dirty="0" smtClean="0"/>
              <a:t>Dec 2006</a:t>
            </a:r>
            <a:endParaRPr lang="en-US" dirty="0"/>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74740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NDVI: </a:t>
            </a:r>
            <a:r>
              <a:rPr lang="en-US" dirty="0"/>
              <a:t>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radiation: </a:t>
            </a:r>
            <a:r>
              <a:rPr lang="en-US" dirty="0"/>
              <a:t>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 </a:t>
            </a:r>
            <a:r>
              <a:rPr lang="en-US" dirty="0"/>
              <a:t>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r>
              <a:rPr lang="en-US" sz="4000" dirty="0" smtClean="0"/>
              <a: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Global GHG emissions due to human activities have grown since pre-industrial times, with an increase of 70% between 1970 and 2004.</a:t>
            </a:r>
          </a:p>
          <a:p>
            <a:r>
              <a:rPr lang="en-US" sz="1800" dirty="0"/>
              <a:t>Global atmospheric concentrations of CO2, methane (CH4) and nitrous oxide (N2O) have increased markedly as a result of human activities since 1750 and now far exceed pre-industrial values determined from ice cores spanning many thousands of years.</a:t>
            </a:r>
          </a:p>
          <a:p>
            <a:r>
              <a:rPr lang="en-US" sz="1800" dirty="0"/>
              <a:t>Most of the observed increase in global average temperatures since the mid-20th century is very likely due to the observed increase in anthropogenic GHG concentrations. It is likely that there has been significant anthropogenic warming over the past 50 years averaged over each continent (except Antarctica).</a:t>
            </a:r>
          </a:p>
          <a:p>
            <a:r>
              <a:rPr lang="en-US" sz="1800" dirty="0"/>
              <a:t>Advances since the TAR show that discernible human influences extend beyond average temperature to other aspects of climate. </a:t>
            </a:r>
            <a:endParaRPr lang="en-US" sz="1800" dirty="0" smtClean="0"/>
          </a:p>
          <a:p>
            <a:r>
              <a:rPr lang="en-US" sz="1800" dirty="0" smtClean="0"/>
              <a:t>Anthropogenic </a:t>
            </a:r>
            <a:r>
              <a:rPr lang="en-US" sz="1800" dirty="0"/>
              <a:t>warming over the last three decades has likely had a discernible influence at the global scale on observed changes in many physical and biological systems.</a:t>
            </a:r>
          </a:p>
          <a:p>
            <a:endParaRPr lang="en-US" sz="1800" dirty="0"/>
          </a:p>
        </p:txBody>
      </p:sp>
    </p:spTree>
    <p:extLst>
      <p:ext uri="{BB962C8B-B14F-4D97-AF65-F5344CB8AC3E}">
        <p14:creationId xmlns:p14="http://schemas.microsoft.com/office/powerpoint/2010/main" val="311240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Precip</a:t>
            </a:r>
            <a:r>
              <a:rPr lang="en-US" dirty="0" smtClean="0"/>
              <a:t>: </a:t>
            </a:r>
            <a:r>
              <a:rPr lang="en-US" dirty="0"/>
              <a:t>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Latitudinal distribution of NPP</a:t>
            </a:r>
            <a:endParaRPr lang="en-US" dirty="0"/>
          </a:p>
        </p:txBody>
      </p:sp>
      <p:pic>
        <p:nvPicPr>
          <p:cNvPr id="4" name="Content Placeholder 3"/>
          <p:cNvPicPr>
            <a:picLocks noGrp="1" noChangeAspect="1"/>
          </p:cNvPicPr>
          <p:nvPr>
            <p:ph idx="1"/>
          </p:nvPr>
        </p:nvPicPr>
        <p:blipFill>
          <a:blip r:embed="rId2"/>
          <a:srcRect l="-13507" r="-13507"/>
          <a:stretch>
            <a:fillRect/>
          </a:stretch>
        </p:blipFill>
        <p:spPr/>
      </p:pic>
    </p:spTree>
    <p:extLst>
      <p:ext uri="{BB962C8B-B14F-4D97-AF65-F5344CB8AC3E}">
        <p14:creationId xmlns:p14="http://schemas.microsoft.com/office/powerpoint/2010/main" val="3003677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Latitudinal and time distribution NPP</a:t>
            </a:r>
            <a:endParaRPr lang="en-US" dirty="0"/>
          </a:p>
        </p:txBody>
      </p:sp>
      <p:pic>
        <p:nvPicPr>
          <p:cNvPr id="4" name="Content Placeholder 3"/>
          <p:cNvPicPr>
            <a:picLocks noGrp="1" noChangeAspect="1"/>
          </p:cNvPicPr>
          <p:nvPr>
            <p:ph idx="1"/>
          </p:nvPr>
        </p:nvPicPr>
        <p:blipFill>
          <a:blip r:embed="rId3"/>
          <a:srcRect l="-36932" r="-36932"/>
          <a:stretch>
            <a:fillRect/>
          </a:stretch>
        </p:blipFill>
        <p:spPr/>
      </p:pic>
    </p:spTree>
    <p:extLst>
      <p:ext uri="{BB962C8B-B14F-4D97-AF65-F5344CB8AC3E}">
        <p14:creationId xmlns:p14="http://schemas.microsoft.com/office/powerpoint/2010/main" val="432957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a:t>
            </a:r>
            <a:r>
              <a:rPr lang="en-US" b="1" dirty="0" smtClean="0"/>
              <a:t>Productivity</a:t>
            </a:r>
            <a:endParaRPr lang="en-US" dirty="0"/>
          </a:p>
        </p:txBody>
      </p:sp>
      <p:sp>
        <p:nvSpPr>
          <p:cNvPr id="3" name="Content Placeholder 2"/>
          <p:cNvSpPr>
            <a:spLocks noGrp="1"/>
          </p:cNvSpPr>
          <p:nvPr>
            <p:ph idx="1"/>
          </p:nvPr>
        </p:nvSpPr>
        <p:spPr/>
        <p:txBody>
          <a:bodyPr/>
          <a:lstStyle/>
          <a:p>
            <a:r>
              <a:rPr lang="en-US" dirty="0" smtClean="0"/>
              <a:t>NEP = NPP </a:t>
            </a:r>
            <a:r>
              <a:rPr lang="en-US" dirty="0"/>
              <a:t>minus other losses </a:t>
            </a:r>
            <a:endParaRPr lang="en-US" dirty="0" smtClean="0"/>
          </a:p>
          <a:p>
            <a:pPr marL="457200" indent="-457200">
              <a:buFont typeface="Arial"/>
              <a:buChar char="•"/>
            </a:pPr>
            <a:r>
              <a:rPr lang="en-US" dirty="0" smtClean="0"/>
              <a:t>respiration </a:t>
            </a:r>
            <a:r>
              <a:rPr lang="en-US" dirty="0"/>
              <a:t>by heterotrophs (organisms – fungi, animals and bacteria in the soil), </a:t>
            </a:r>
            <a:endParaRPr lang="en-US" dirty="0" smtClean="0"/>
          </a:p>
          <a:p>
            <a:pPr marL="457200" indent="-457200">
              <a:buFont typeface="Arial"/>
              <a:buChar char="•"/>
            </a:pPr>
            <a:r>
              <a:rPr lang="en-US" dirty="0" smtClean="0"/>
              <a:t>other </a:t>
            </a:r>
            <a:r>
              <a:rPr lang="en-US" dirty="0"/>
              <a:t>losses to the ecosystem such as through harvesting or fire.</a:t>
            </a:r>
          </a:p>
        </p:txBody>
      </p:sp>
    </p:spTree>
    <p:extLst>
      <p:ext uri="{BB962C8B-B14F-4D97-AF65-F5344CB8AC3E}">
        <p14:creationId xmlns:p14="http://schemas.microsoft.com/office/powerpoint/2010/main" val="103170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a:t>
            </a:r>
            <a:endParaRPr lang="en-US" dirty="0"/>
          </a:p>
        </p:txBody>
      </p:sp>
      <p:pic>
        <p:nvPicPr>
          <p:cNvPr id="4" name="Content Placeholder 3"/>
          <p:cNvPicPr>
            <a:picLocks noGrp="1" noChangeAspect="1"/>
          </p:cNvPicPr>
          <p:nvPr>
            <p:ph idx="1"/>
          </p:nvPr>
        </p:nvPicPr>
        <p:blipFill>
          <a:blip r:embed="rId3"/>
          <a:srcRect l="1442" r="1442"/>
          <a:stretch>
            <a:fillRect/>
          </a:stretch>
        </p:blipFill>
        <p:spPr/>
      </p:pic>
    </p:spTree>
    <p:extLst>
      <p:ext uri="{BB962C8B-B14F-4D97-AF65-F5344CB8AC3E}">
        <p14:creationId xmlns:p14="http://schemas.microsoft.com/office/powerpoint/2010/main" val="4146164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Atmos</a:t>
            </a:r>
            <a:r>
              <a:rPr lang="en-US" dirty="0" smtClean="0"/>
              <a:t> CO2</a:t>
            </a:r>
            <a:endParaRPr lang="en-US" dirty="0"/>
          </a:p>
        </p:txBody>
      </p:sp>
      <p:pic>
        <p:nvPicPr>
          <p:cNvPr id="4" name="Content Placeholder 3"/>
          <p:cNvPicPr>
            <a:picLocks noGrp="1" noChangeAspect="1"/>
          </p:cNvPicPr>
          <p:nvPr>
            <p:ph idx="1"/>
          </p:nvPr>
        </p:nvPicPr>
        <p:blipFill>
          <a:blip r:embed="rId3"/>
          <a:srcRect l="-14174" r="-14174"/>
          <a:stretch>
            <a:fillRect/>
          </a:stretch>
        </p:blipFill>
        <p:spPr/>
      </p:pic>
    </p:spTree>
    <p:extLst>
      <p:ext uri="{BB962C8B-B14F-4D97-AF65-F5344CB8AC3E}">
        <p14:creationId xmlns:p14="http://schemas.microsoft.com/office/powerpoint/2010/main" val="3659752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Photosynthesis</a:t>
            </a:r>
            <a:endParaRPr lang="en-US" dirty="0"/>
          </a:p>
        </p:txBody>
      </p:sp>
      <p:pic>
        <p:nvPicPr>
          <p:cNvPr id="4" name="Content Placeholder 3"/>
          <p:cNvPicPr>
            <a:picLocks noGrp="1" noChangeAspect="1"/>
          </p:cNvPicPr>
          <p:nvPr>
            <p:ph idx="1"/>
          </p:nvPr>
        </p:nvPicPr>
        <p:blipFill>
          <a:blip r:embed="rId3"/>
          <a:srcRect l="-69602" r="-69602"/>
          <a:stretch>
            <a:fillRect/>
          </a:stretch>
        </p:blipFill>
        <p:spPr/>
      </p:pic>
      <p:pic>
        <p:nvPicPr>
          <p:cNvPr id="5" name="Picture 4"/>
          <p:cNvPicPr>
            <a:picLocks noChangeAspect="1"/>
          </p:cNvPicPr>
          <p:nvPr/>
        </p:nvPicPr>
        <p:blipFill>
          <a:blip r:embed="rId4"/>
          <a:stretch>
            <a:fillRect/>
          </a:stretch>
        </p:blipFill>
        <p:spPr>
          <a:xfrm>
            <a:off x="4104208" y="6527891"/>
            <a:ext cx="5575300" cy="1016000"/>
          </a:xfrm>
          <a:prstGeom prst="rect">
            <a:avLst/>
          </a:prstGeom>
        </p:spPr>
      </p:pic>
    </p:spTree>
    <p:extLst>
      <p:ext uri="{BB962C8B-B14F-4D97-AF65-F5344CB8AC3E}">
        <p14:creationId xmlns:p14="http://schemas.microsoft.com/office/powerpoint/2010/main" val="28251678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Transpiration</a:t>
            </a:r>
          </a:p>
        </p:txBody>
      </p:sp>
      <p:sp>
        <p:nvSpPr>
          <p:cNvPr id="3" name="Content Placeholder 2"/>
          <p:cNvSpPr>
            <a:spLocks noGrp="1"/>
          </p:cNvSpPr>
          <p:nvPr>
            <p:ph idx="1"/>
          </p:nvPr>
        </p:nvSpPr>
        <p:spPr/>
        <p:txBody>
          <a:bodyPr/>
          <a:lstStyle/>
          <a:p>
            <a:pPr marL="457200" indent="-457200">
              <a:buFont typeface="Arial"/>
              <a:buChar char="•"/>
            </a:pPr>
            <a:r>
              <a:rPr lang="en-US" sz="2800" dirty="0" smtClean="0"/>
              <a:t>Provides 10</a:t>
            </a:r>
            <a:r>
              <a:rPr lang="en-US" sz="2800" dirty="0"/>
              <a:t>% of </a:t>
            </a:r>
            <a:r>
              <a:rPr lang="en-US" sz="2800" dirty="0" smtClean="0"/>
              <a:t>moisture </a:t>
            </a:r>
            <a:r>
              <a:rPr lang="en-US" sz="2800" dirty="0"/>
              <a:t>found in </a:t>
            </a:r>
            <a:r>
              <a:rPr lang="en-US" sz="2800" dirty="0" smtClean="0"/>
              <a:t>atmosphere.</a:t>
            </a:r>
          </a:p>
          <a:p>
            <a:pPr marL="457200" indent="-457200">
              <a:buFont typeface="Arial"/>
              <a:buChar char="•"/>
            </a:pPr>
            <a:r>
              <a:rPr lang="en-US" sz="2800" dirty="0" smtClean="0"/>
              <a:t>uses </a:t>
            </a:r>
            <a:r>
              <a:rPr lang="en-US" sz="2800" dirty="0"/>
              <a:t>around 90% of </a:t>
            </a:r>
            <a:r>
              <a:rPr lang="en-US" sz="2800" dirty="0" smtClean="0"/>
              <a:t>water </a:t>
            </a:r>
            <a:r>
              <a:rPr lang="en-US" sz="2800" dirty="0"/>
              <a:t>that enters </a:t>
            </a:r>
            <a:r>
              <a:rPr lang="en-US" sz="2800" dirty="0" smtClean="0"/>
              <a:t>plant </a:t>
            </a:r>
          </a:p>
          <a:p>
            <a:pPr marL="857250" lvl="1" indent="-457200">
              <a:buFont typeface="Arial"/>
              <a:buChar char="•"/>
            </a:pPr>
            <a:r>
              <a:rPr lang="en-US" sz="2400" dirty="0" smtClean="0"/>
              <a:t>(</a:t>
            </a:r>
            <a:r>
              <a:rPr lang="en-US" sz="2400" dirty="0"/>
              <a:t>the rest being used in cell growth and photosynthesis). </a:t>
            </a:r>
            <a:endParaRPr lang="en-US" sz="2400" dirty="0" smtClean="0"/>
          </a:p>
          <a:p>
            <a:pPr marL="457200" indent="-457200">
              <a:buFont typeface="Arial"/>
              <a:buChar char="•"/>
            </a:pPr>
            <a:r>
              <a:rPr lang="en-US" sz="2800" dirty="0" smtClean="0"/>
              <a:t>Most </a:t>
            </a:r>
            <a:r>
              <a:rPr lang="en-US" sz="2800" dirty="0"/>
              <a:t>transpiration water </a:t>
            </a:r>
            <a:r>
              <a:rPr lang="en-US" sz="2800" dirty="0" smtClean="0"/>
              <a:t>in stomata </a:t>
            </a:r>
            <a:r>
              <a:rPr lang="en-US" sz="2800" dirty="0"/>
              <a:t>of the leaves. </a:t>
            </a:r>
            <a:endParaRPr lang="en-US" sz="2800" dirty="0" smtClean="0"/>
          </a:p>
          <a:p>
            <a:pPr marL="857250" lvl="1" indent="-457200">
              <a:buFont typeface="Arial"/>
              <a:buChar char="•"/>
            </a:pPr>
            <a:r>
              <a:rPr lang="en-US" sz="2400" dirty="0" smtClean="0"/>
              <a:t>guard </a:t>
            </a:r>
            <a:r>
              <a:rPr lang="en-US" sz="2400" dirty="0"/>
              <a:t>cells of the stomata open to allow CO2 diffusion from the air for photosynthesis. </a:t>
            </a:r>
            <a:endParaRPr lang="en-US" sz="2400" dirty="0" smtClean="0"/>
          </a:p>
          <a:p>
            <a:pPr marL="857250" lvl="1" indent="-457200">
              <a:buFont typeface="Arial"/>
              <a:buChar char="•"/>
            </a:pPr>
            <a:r>
              <a:rPr lang="en-US" sz="2400" dirty="0" smtClean="0"/>
              <a:t>can </a:t>
            </a:r>
            <a:r>
              <a:rPr lang="en-US" sz="2400" dirty="0"/>
              <a:t>be thought of as the “cost” </a:t>
            </a:r>
            <a:r>
              <a:rPr lang="en-US" sz="2400" dirty="0" smtClean="0"/>
              <a:t>for opening stomata </a:t>
            </a:r>
            <a:r>
              <a:rPr lang="en-US" sz="2400" dirty="0"/>
              <a:t>to allow the diffusion of carbon dioxide gas from the air.</a:t>
            </a:r>
          </a:p>
        </p:txBody>
      </p:sp>
    </p:spTree>
    <p:extLst>
      <p:ext uri="{BB962C8B-B14F-4D97-AF65-F5344CB8AC3E}">
        <p14:creationId xmlns:p14="http://schemas.microsoft.com/office/powerpoint/2010/main" val="3184697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Stomatal</a:t>
            </a:r>
            <a:r>
              <a:rPr lang="en-US" dirty="0"/>
              <a:t> conductance</a:t>
            </a:r>
          </a:p>
        </p:txBody>
      </p:sp>
      <p:sp>
        <p:nvSpPr>
          <p:cNvPr id="3" name="Content Placeholder 2"/>
          <p:cNvSpPr>
            <a:spLocks noGrp="1"/>
          </p:cNvSpPr>
          <p:nvPr>
            <p:ph idx="1"/>
          </p:nvPr>
        </p:nvSpPr>
        <p:spPr/>
        <p:txBody>
          <a:bodyPr/>
          <a:lstStyle/>
          <a:p>
            <a:r>
              <a:rPr lang="en-US" dirty="0" err="1"/>
              <a:t>Stomatal</a:t>
            </a:r>
            <a:r>
              <a:rPr lang="en-US" dirty="0"/>
              <a:t> conductance, (e.g. in </a:t>
            </a:r>
            <a:r>
              <a:rPr lang="en-US" dirty="0" err="1"/>
              <a:t>mmol</a:t>
            </a:r>
            <a:r>
              <a:rPr lang="en-US" dirty="0"/>
              <a:t> m-2 s-2</a:t>
            </a:r>
            <a:r>
              <a:rPr lang="en-US" dirty="0" smtClean="0"/>
              <a:t>)</a:t>
            </a:r>
          </a:p>
          <a:p>
            <a:pPr marL="457200" indent="-457200">
              <a:buFont typeface="Arial"/>
              <a:buChar char="•"/>
            </a:pPr>
            <a:r>
              <a:rPr lang="en-US" dirty="0" smtClean="0"/>
              <a:t>measure </a:t>
            </a:r>
            <a:r>
              <a:rPr lang="en-US" dirty="0"/>
              <a:t>of the rate of passage of carbon dioxide (CO2) exiting, or water vapor entering through the stomata of a leaf. </a:t>
            </a:r>
            <a:endParaRPr lang="en-US" dirty="0" smtClean="0"/>
          </a:p>
          <a:p>
            <a:pPr marL="457200" indent="-457200">
              <a:buFont typeface="Arial"/>
              <a:buChar char="•"/>
            </a:pPr>
            <a:r>
              <a:rPr lang="en-US" dirty="0" smtClean="0"/>
              <a:t>controlled </a:t>
            </a:r>
            <a:r>
              <a:rPr lang="en-US" dirty="0"/>
              <a:t>by </a:t>
            </a:r>
            <a:r>
              <a:rPr lang="en-US" dirty="0" smtClean="0"/>
              <a:t>guard </a:t>
            </a:r>
            <a:r>
              <a:rPr lang="en-US" dirty="0"/>
              <a:t>cells </a:t>
            </a:r>
            <a:r>
              <a:rPr lang="en-US" dirty="0" smtClean="0"/>
              <a:t>leaf </a:t>
            </a:r>
            <a:r>
              <a:rPr lang="en-US" dirty="0"/>
              <a:t>stomata and controls transpiration rates and CO2 diffusion rates (along with gradients of water </a:t>
            </a:r>
            <a:r>
              <a:rPr lang="en-US" dirty="0" err="1"/>
              <a:t>vapour</a:t>
            </a:r>
            <a:r>
              <a:rPr lang="en-US" dirty="0"/>
              <a:t> and CO2).</a:t>
            </a:r>
          </a:p>
        </p:txBody>
      </p:sp>
    </p:spTree>
    <p:extLst>
      <p:ext uri="{BB962C8B-B14F-4D97-AF65-F5344CB8AC3E}">
        <p14:creationId xmlns:p14="http://schemas.microsoft.com/office/powerpoint/2010/main" val="260612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2"/>
          <a:srcRect l="-35874" r="-35874"/>
          <a:stretch>
            <a:fillRect/>
          </a:stretch>
        </p:blipFill>
        <p:spPr/>
      </p:pic>
    </p:spTree>
    <p:extLst>
      <p:ext uri="{BB962C8B-B14F-4D97-AF65-F5344CB8AC3E}">
        <p14:creationId xmlns:p14="http://schemas.microsoft.com/office/powerpoint/2010/main" val="14539864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Transpiration serves three main roles:</a:t>
            </a:r>
          </a:p>
        </p:txBody>
      </p:sp>
      <p:sp>
        <p:nvSpPr>
          <p:cNvPr id="3" name="Content Placeholder 2"/>
          <p:cNvSpPr>
            <a:spLocks noGrp="1"/>
          </p:cNvSpPr>
          <p:nvPr>
            <p:ph idx="1"/>
          </p:nvPr>
        </p:nvSpPr>
        <p:spPr/>
        <p:txBody>
          <a:bodyPr/>
          <a:lstStyle/>
          <a:p>
            <a:pPr marL="457200" indent="-457200">
              <a:buFont typeface="Arial"/>
              <a:buChar char="•"/>
            </a:pPr>
            <a:r>
              <a:rPr lang="en-US" b="1" dirty="0"/>
              <a:t>movement of minerals </a:t>
            </a:r>
            <a:endParaRPr lang="en-US" b="1" dirty="0" smtClean="0"/>
          </a:p>
          <a:p>
            <a:pPr marL="857250" lvl="1" indent="-457200">
              <a:buFont typeface="Arial"/>
              <a:buChar char="•"/>
            </a:pPr>
            <a:r>
              <a:rPr lang="en-US" dirty="0" smtClean="0"/>
              <a:t>(</a:t>
            </a:r>
            <a:r>
              <a:rPr lang="en-US" dirty="0"/>
              <a:t>from </a:t>
            </a:r>
            <a:r>
              <a:rPr lang="en-US" dirty="0" smtClean="0"/>
              <a:t>roots</a:t>
            </a:r>
            <a:r>
              <a:rPr lang="en-US" dirty="0"/>
              <a:t>: xylem) and sugars (from photosynthesis: phloem) throughout the plant.</a:t>
            </a:r>
          </a:p>
          <a:p>
            <a:pPr marL="457200" indent="-457200">
              <a:buFont typeface="Arial"/>
              <a:buChar char="•"/>
            </a:pPr>
            <a:r>
              <a:rPr lang="en-US" b="1" dirty="0"/>
              <a:t>cooling</a:t>
            </a:r>
            <a:r>
              <a:rPr lang="en-US" dirty="0"/>
              <a:t> </a:t>
            </a:r>
            <a:endParaRPr lang="en-US" dirty="0" smtClean="0"/>
          </a:p>
          <a:p>
            <a:pPr marL="857250" lvl="1" indent="-457200">
              <a:buFont typeface="Arial"/>
              <a:buChar char="•"/>
            </a:pPr>
            <a:r>
              <a:rPr lang="en-US" dirty="0" smtClean="0"/>
              <a:t>(</a:t>
            </a:r>
            <a:r>
              <a:rPr lang="en-US" dirty="0"/>
              <a:t>loss of heat energy through transpiration)</a:t>
            </a:r>
          </a:p>
          <a:p>
            <a:pPr marL="457200" indent="-457200">
              <a:buFont typeface="Arial"/>
              <a:buChar char="•"/>
            </a:pPr>
            <a:r>
              <a:rPr lang="en-US" b="1" dirty="0"/>
              <a:t>maintenance of turgor pressure </a:t>
            </a:r>
            <a:endParaRPr lang="en-US" b="1" dirty="0" smtClean="0"/>
          </a:p>
          <a:p>
            <a:pPr marL="857250" lvl="1" indent="-457200">
              <a:buFont typeface="Arial"/>
              <a:buChar char="•"/>
            </a:pPr>
            <a:r>
              <a:rPr lang="en-US" dirty="0" smtClean="0"/>
              <a:t>in </a:t>
            </a:r>
            <a:r>
              <a:rPr lang="en-US" dirty="0"/>
              <a:t>plant cells for plant structure and the functioning of guard cells in the stomata to regulate water loss and CO2 uptake.</a:t>
            </a:r>
          </a:p>
          <a:p>
            <a:endParaRPr lang="en-US" dirty="0"/>
          </a:p>
        </p:txBody>
      </p:sp>
    </p:spTree>
    <p:extLst>
      <p:ext uri="{BB962C8B-B14F-4D97-AF65-F5344CB8AC3E}">
        <p14:creationId xmlns:p14="http://schemas.microsoft.com/office/powerpoint/2010/main" val="2826995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stomata</a:t>
            </a:r>
            <a:endParaRPr lang="en-US" dirty="0"/>
          </a:p>
        </p:txBody>
      </p:sp>
      <p:pic>
        <p:nvPicPr>
          <p:cNvPr id="4" name="Content Placeholder 3"/>
          <p:cNvPicPr>
            <a:picLocks noGrp="1" noChangeAspect="1"/>
          </p:cNvPicPr>
          <p:nvPr>
            <p:ph idx="1"/>
          </p:nvPr>
        </p:nvPicPr>
        <p:blipFill>
          <a:blip r:embed="rId2"/>
          <a:srcRect l="-22718" r="-22718"/>
          <a:stretch>
            <a:fillRect/>
          </a:stretch>
        </p:blipFill>
        <p:spPr/>
      </p:pic>
    </p:spTree>
    <p:extLst>
      <p:ext uri="{BB962C8B-B14F-4D97-AF65-F5344CB8AC3E}">
        <p14:creationId xmlns:p14="http://schemas.microsoft.com/office/powerpoint/2010/main" val="2394106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types of photosynthesis mechanisms</a:t>
            </a:r>
          </a:p>
        </p:txBody>
      </p:sp>
      <p:sp>
        <p:nvSpPr>
          <p:cNvPr id="3" name="Content Placeholder 2"/>
          <p:cNvSpPr>
            <a:spLocks noGrp="1"/>
          </p:cNvSpPr>
          <p:nvPr>
            <p:ph idx="1"/>
          </p:nvPr>
        </p:nvSpPr>
        <p:spPr/>
        <p:txBody>
          <a:bodyPr/>
          <a:lstStyle/>
          <a:p>
            <a:pPr marL="457200" indent="-457200">
              <a:buFont typeface="Arial"/>
              <a:buChar char="•"/>
            </a:pPr>
            <a:r>
              <a:rPr lang="en-US" sz="2800" b="1" dirty="0" smtClean="0"/>
              <a:t>C3, C4, CAM</a:t>
            </a:r>
            <a:endParaRPr lang="en-US" sz="2800" b="1" dirty="0"/>
          </a:p>
          <a:p>
            <a:pPr marL="457200" indent="-457200">
              <a:buFont typeface="Arial"/>
              <a:buChar char="•"/>
            </a:pPr>
            <a:r>
              <a:rPr lang="en-US" sz="2800" b="1" dirty="0" smtClean="0"/>
              <a:t>C3:</a:t>
            </a:r>
          </a:p>
          <a:p>
            <a:pPr marL="857250" lvl="1" indent="-457200">
              <a:buFont typeface="Arial"/>
              <a:buChar char="•"/>
            </a:pPr>
            <a:r>
              <a:rPr lang="en-US" sz="2400" dirty="0" smtClean="0"/>
              <a:t>85</a:t>
            </a:r>
            <a:r>
              <a:rPr lang="en-US" sz="2400" dirty="0"/>
              <a:t>% of </a:t>
            </a:r>
            <a:r>
              <a:rPr lang="en-US" sz="2400" dirty="0" smtClean="0"/>
              <a:t>plants</a:t>
            </a:r>
          </a:p>
          <a:p>
            <a:pPr marL="857250" lvl="1" indent="-457200">
              <a:buFont typeface="Arial"/>
              <a:buChar char="•"/>
            </a:pPr>
            <a:r>
              <a:rPr lang="en-US" sz="2400" dirty="0" smtClean="0"/>
              <a:t>wheat</a:t>
            </a:r>
            <a:r>
              <a:rPr lang="en-US" sz="2400" dirty="0"/>
              <a:t>, barley, potatoes and sugar beet and most trees. </a:t>
            </a:r>
            <a:endParaRPr lang="en-US" sz="2400" dirty="0" smtClean="0"/>
          </a:p>
          <a:p>
            <a:pPr marL="857250" lvl="1" indent="-457200">
              <a:buFont typeface="Arial"/>
              <a:buChar char="•"/>
            </a:pPr>
            <a:r>
              <a:rPr lang="en-US" sz="2400" dirty="0" smtClean="0"/>
              <a:t>cannot </a:t>
            </a:r>
            <a:r>
              <a:rPr lang="en-US" sz="2400" dirty="0"/>
              <a:t>grow in hot climates because </a:t>
            </a:r>
            <a:r>
              <a:rPr lang="en-US" sz="2400" dirty="0" err="1" smtClean="0"/>
              <a:t>RuBisCO</a:t>
            </a:r>
            <a:r>
              <a:rPr lang="en-US" sz="2400" dirty="0" smtClean="0"/>
              <a:t> incorporates </a:t>
            </a:r>
            <a:r>
              <a:rPr lang="en-US" sz="2400" dirty="0"/>
              <a:t>more oxygen into </a:t>
            </a:r>
            <a:r>
              <a:rPr lang="en-US" sz="2400" dirty="0" err="1" smtClean="0"/>
              <a:t>RuBP</a:t>
            </a:r>
            <a:r>
              <a:rPr lang="en-US" sz="2400" dirty="0" smtClean="0"/>
              <a:t> as </a:t>
            </a:r>
            <a:r>
              <a:rPr lang="en-US" sz="2400" dirty="0"/>
              <a:t>temperatures </a:t>
            </a:r>
            <a:r>
              <a:rPr lang="en-US" sz="2400" dirty="0" smtClean="0"/>
              <a:t>increase</a:t>
            </a:r>
            <a:endParaRPr lang="en-US" sz="2400" dirty="0"/>
          </a:p>
          <a:p>
            <a:pPr marL="1257300" lvl="2" indent="-457200">
              <a:buFont typeface="Arial"/>
              <a:buChar char="•"/>
            </a:pPr>
            <a:r>
              <a:rPr lang="en-US" sz="2000" dirty="0" smtClean="0"/>
              <a:t>photorespiration </a:t>
            </a:r>
            <a:r>
              <a:rPr lang="en-US" sz="2000" dirty="0"/>
              <a:t>and a net loss of carbon (and nitrogen) that can act as a limit to growth. </a:t>
            </a:r>
            <a:endParaRPr lang="en-US" sz="2000" dirty="0" smtClean="0"/>
          </a:p>
          <a:p>
            <a:pPr marL="857250" lvl="1" indent="-457200">
              <a:buFont typeface="Arial"/>
              <a:buChar char="•"/>
            </a:pPr>
            <a:r>
              <a:rPr lang="en-US" sz="2400" dirty="0" smtClean="0"/>
              <a:t>C3 </a:t>
            </a:r>
            <a:r>
              <a:rPr lang="en-US" sz="2400" dirty="0"/>
              <a:t>plants are also sensitive to water availability.</a:t>
            </a:r>
          </a:p>
        </p:txBody>
      </p:sp>
    </p:spTree>
    <p:extLst>
      <p:ext uri="{BB962C8B-B14F-4D97-AF65-F5344CB8AC3E}">
        <p14:creationId xmlns:p14="http://schemas.microsoft.com/office/powerpoint/2010/main" val="347481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C3 plants use the Calvin cycle for fixing CO2.</a:t>
            </a:r>
          </a:p>
        </p:txBody>
      </p:sp>
      <p:pic>
        <p:nvPicPr>
          <p:cNvPr id="4" name="Content Placeholder 3"/>
          <p:cNvPicPr>
            <a:picLocks noGrp="1" noChangeAspect="1"/>
          </p:cNvPicPr>
          <p:nvPr>
            <p:ph idx="1"/>
          </p:nvPr>
        </p:nvPicPr>
        <p:blipFill>
          <a:blip r:embed="rId3"/>
          <a:srcRect l="-17605" r="-17605"/>
          <a:stretch>
            <a:fillRect/>
          </a:stretch>
        </p:blipFill>
        <p:spPr>
          <a:xfrm>
            <a:off x="431800" y="1763613"/>
            <a:ext cx="9067800" cy="4987925"/>
          </a:xfrm>
        </p:spPr>
      </p:pic>
    </p:spTree>
    <p:extLst>
      <p:ext uri="{BB962C8B-B14F-4D97-AF65-F5344CB8AC3E}">
        <p14:creationId xmlns:p14="http://schemas.microsoft.com/office/powerpoint/2010/main" val="2175918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C4 Plants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C4 plants (and CAM plants) </a:t>
            </a:r>
          </a:p>
          <a:p>
            <a:pPr marL="857250" lvl="1" indent="-457200">
              <a:buFont typeface="Arial"/>
              <a:buChar char="•"/>
            </a:pPr>
            <a:r>
              <a:rPr lang="en-US" dirty="0" smtClean="0"/>
              <a:t>more efficient </a:t>
            </a:r>
            <a:r>
              <a:rPr lang="en-US" dirty="0"/>
              <a:t>than C3 plants under conditions of drought, high temperatures, and nitrogen or CO2 limitation. </a:t>
            </a:r>
            <a:endParaRPr lang="en-US" dirty="0" smtClean="0"/>
          </a:p>
          <a:p>
            <a:pPr marL="857250" lvl="1" indent="-457200">
              <a:buFont typeface="Arial"/>
              <a:buChar char="•"/>
            </a:pPr>
            <a:r>
              <a:rPr lang="en-US" dirty="0" smtClean="0"/>
              <a:t>bypassing </a:t>
            </a:r>
            <a:r>
              <a:rPr lang="en-US" dirty="0"/>
              <a:t>the photorespiration pathway and efficiently delivering CO2 to the </a:t>
            </a:r>
            <a:r>
              <a:rPr lang="en-US" dirty="0" err="1"/>
              <a:t>RuBisCO</a:t>
            </a:r>
            <a:r>
              <a:rPr lang="en-US" dirty="0"/>
              <a:t> enzyme</a:t>
            </a:r>
          </a:p>
        </p:txBody>
      </p:sp>
    </p:spTree>
    <p:extLst>
      <p:ext uri="{BB962C8B-B14F-4D97-AF65-F5344CB8AC3E}">
        <p14:creationId xmlns:p14="http://schemas.microsoft.com/office/powerpoint/2010/main" val="2886791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C4</a:t>
            </a:r>
            <a:endParaRPr lang="en-US" dirty="0"/>
          </a:p>
        </p:txBody>
      </p:sp>
      <p:pic>
        <p:nvPicPr>
          <p:cNvPr id="4" name="Content Placeholder 3"/>
          <p:cNvPicPr>
            <a:picLocks noGrp="1" noChangeAspect="1"/>
          </p:cNvPicPr>
          <p:nvPr>
            <p:ph idx="1"/>
          </p:nvPr>
        </p:nvPicPr>
        <p:blipFill>
          <a:blip r:embed="rId3"/>
          <a:srcRect l="-75590" r="-75590"/>
          <a:stretch>
            <a:fillRect/>
          </a:stretch>
        </p:blipFill>
        <p:spPr/>
      </p:pic>
    </p:spTree>
    <p:extLst>
      <p:ext uri="{BB962C8B-B14F-4D97-AF65-F5344CB8AC3E}">
        <p14:creationId xmlns:p14="http://schemas.microsoft.com/office/powerpoint/2010/main" val="3006858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Respiration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a:t>
            </a:r>
            <a:r>
              <a:rPr lang="en-US" dirty="0"/>
              <a:t>autotrophic) </a:t>
            </a:r>
            <a:r>
              <a:rPr lang="en-US" dirty="0" smtClean="0"/>
              <a:t>respiration</a:t>
            </a:r>
            <a:endParaRPr lang="en-US" dirty="0"/>
          </a:p>
          <a:p>
            <a:pPr marL="857250" lvl="1" indent="-457200">
              <a:buFont typeface="Arial"/>
              <a:buChar char="•"/>
            </a:pPr>
            <a:r>
              <a:rPr lang="en-US" dirty="0" smtClean="0"/>
              <a:t>plants </a:t>
            </a:r>
            <a:r>
              <a:rPr lang="en-US" dirty="0"/>
              <a:t>convert </a:t>
            </a:r>
            <a:r>
              <a:rPr lang="en-US" dirty="0" smtClean="0"/>
              <a:t>sugars back </a:t>
            </a:r>
            <a:r>
              <a:rPr lang="en-US" dirty="0"/>
              <a:t>into CO2 and water, and release energy in the process</a:t>
            </a:r>
            <a:r>
              <a:rPr lang="en-US" dirty="0" smtClean="0"/>
              <a:t>.</a:t>
            </a:r>
          </a:p>
          <a:p>
            <a:pPr marL="857250" lvl="1" indent="-457200">
              <a:buFont typeface="Arial"/>
              <a:buChar char="•"/>
            </a:pPr>
            <a:endParaRPr lang="en-US" dirty="0"/>
          </a:p>
          <a:p>
            <a:pPr marL="857250" lvl="1" indent="-457200">
              <a:buFont typeface="Arial"/>
              <a:buChar char="•"/>
            </a:pPr>
            <a:endParaRPr lang="en-US" dirty="0" smtClean="0"/>
          </a:p>
          <a:p>
            <a:pPr marL="857250" lvl="1" indent="-457200">
              <a:buFont typeface="Arial"/>
              <a:buChar char="•"/>
            </a:pPr>
            <a:r>
              <a:rPr lang="en-US" dirty="0" smtClean="0"/>
              <a:t>energy </a:t>
            </a:r>
            <a:r>
              <a:rPr lang="en-US" dirty="0"/>
              <a:t>released </a:t>
            </a:r>
            <a:r>
              <a:rPr lang="en-US" dirty="0" smtClean="0"/>
              <a:t>used for </a:t>
            </a:r>
            <a:r>
              <a:rPr lang="en-US" dirty="0"/>
              <a:t>growth and maintenance of existing material. </a:t>
            </a:r>
            <a:endParaRPr lang="en-US" dirty="0" smtClean="0"/>
          </a:p>
          <a:p>
            <a:pPr marL="857250" lvl="1" indent="-457200">
              <a:buFont typeface="Arial"/>
              <a:buChar char="•"/>
            </a:pPr>
            <a:r>
              <a:rPr lang="en-US" dirty="0" smtClean="0"/>
              <a:t>Consumes 25</a:t>
            </a:r>
            <a:r>
              <a:rPr lang="en-US" dirty="0"/>
              <a:t>% </a:t>
            </a:r>
            <a:r>
              <a:rPr lang="en-US" dirty="0" smtClean="0"/>
              <a:t>to75</a:t>
            </a:r>
            <a:r>
              <a:rPr lang="en-US" dirty="0"/>
              <a:t>% of all of the carbohydrates generated in photosynthesis.</a:t>
            </a:r>
          </a:p>
          <a:p>
            <a:pPr marL="457200" indent="-457200">
              <a:buFont typeface="Arial"/>
              <a:buChar char="•"/>
            </a:pPr>
            <a:endParaRPr lang="en-US" dirty="0"/>
          </a:p>
        </p:txBody>
      </p:sp>
      <p:pic>
        <p:nvPicPr>
          <p:cNvPr id="4" name="Picture 3"/>
          <p:cNvPicPr>
            <a:picLocks noChangeAspect="1"/>
          </p:cNvPicPr>
          <p:nvPr/>
        </p:nvPicPr>
        <p:blipFill>
          <a:blip r:embed="rId2"/>
          <a:stretch>
            <a:fillRect/>
          </a:stretch>
        </p:blipFill>
        <p:spPr>
          <a:xfrm>
            <a:off x="2413000" y="3263900"/>
            <a:ext cx="5232400" cy="1016000"/>
          </a:xfrm>
          <a:prstGeom prst="rect">
            <a:avLst/>
          </a:prstGeom>
        </p:spPr>
      </p:pic>
    </p:spTree>
    <p:extLst>
      <p:ext uri="{BB962C8B-B14F-4D97-AF65-F5344CB8AC3E}">
        <p14:creationId xmlns:p14="http://schemas.microsoft.com/office/powerpoint/2010/main" val="842329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Limitations to photosynthesis at the leaf </a:t>
            </a:r>
            <a:r>
              <a:rPr lang="en-US" b="1" dirty="0" smtClean="0"/>
              <a:t>level</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light </a:t>
            </a:r>
            <a:r>
              <a:rPr lang="en-US" dirty="0"/>
              <a:t>limitation; </a:t>
            </a:r>
            <a:endParaRPr lang="en-US" dirty="0" smtClean="0"/>
          </a:p>
          <a:p>
            <a:pPr marL="457200" indent="-457200">
              <a:buFont typeface="Arial"/>
              <a:buChar char="•"/>
            </a:pPr>
            <a:r>
              <a:rPr lang="en-US" dirty="0" smtClean="0"/>
              <a:t>CO2 </a:t>
            </a:r>
            <a:r>
              <a:rPr lang="en-US" dirty="0"/>
              <a:t>limitation; </a:t>
            </a:r>
            <a:endParaRPr lang="en-US" dirty="0" smtClean="0"/>
          </a:p>
          <a:p>
            <a:pPr marL="457200" indent="-457200">
              <a:buFont typeface="Arial"/>
              <a:buChar char="•"/>
            </a:pPr>
            <a:r>
              <a:rPr lang="en-US" dirty="0" smtClean="0"/>
              <a:t>nitrogen </a:t>
            </a:r>
            <a:r>
              <a:rPr lang="en-US" dirty="0"/>
              <a:t>limitation and photosynthetic capacity</a:t>
            </a:r>
            <a:r>
              <a:rPr lang="en-US" dirty="0" smtClean="0"/>
              <a:t>;</a:t>
            </a:r>
          </a:p>
          <a:p>
            <a:pPr marL="457200" indent="-457200">
              <a:buFont typeface="Arial"/>
              <a:buChar char="•"/>
            </a:pPr>
            <a:r>
              <a:rPr lang="en-US" dirty="0" smtClean="0"/>
              <a:t>water </a:t>
            </a:r>
            <a:r>
              <a:rPr lang="en-US" dirty="0"/>
              <a:t>limitation; </a:t>
            </a:r>
            <a:endParaRPr lang="en-US" dirty="0" smtClean="0"/>
          </a:p>
          <a:p>
            <a:pPr marL="457200" indent="-457200">
              <a:buFont typeface="Arial"/>
              <a:buChar char="•"/>
            </a:pPr>
            <a:r>
              <a:rPr lang="en-US" dirty="0" smtClean="0"/>
              <a:t>temperature </a:t>
            </a:r>
            <a:r>
              <a:rPr lang="en-US" dirty="0"/>
              <a:t>effects; </a:t>
            </a:r>
            <a:endParaRPr lang="en-US" dirty="0" smtClean="0"/>
          </a:p>
          <a:p>
            <a:pPr marL="457200" indent="-457200">
              <a:buFont typeface="Arial"/>
              <a:buChar char="•"/>
            </a:pPr>
            <a:r>
              <a:rPr lang="en-US" dirty="0" smtClean="0"/>
              <a:t>pollutants</a:t>
            </a:r>
            <a:endParaRPr lang="en-US" dirty="0"/>
          </a:p>
        </p:txBody>
      </p:sp>
    </p:spTree>
    <p:extLst>
      <p:ext uri="{BB962C8B-B14F-4D97-AF65-F5344CB8AC3E}">
        <p14:creationId xmlns:p14="http://schemas.microsoft.com/office/powerpoint/2010/main" val="2190870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light </a:t>
            </a:r>
            <a:r>
              <a:rPr lang="en-US" b="1" dirty="0" smtClean="0"/>
              <a:t>limitation</a:t>
            </a:r>
            <a:endParaRPr lang="en-US" dirty="0"/>
          </a:p>
        </p:txBody>
      </p:sp>
      <p:pic>
        <p:nvPicPr>
          <p:cNvPr id="4" name="Content Placeholder 3"/>
          <p:cNvPicPr>
            <a:picLocks noGrp="1" noChangeAspect="1"/>
          </p:cNvPicPr>
          <p:nvPr>
            <p:ph idx="1"/>
          </p:nvPr>
        </p:nvPicPr>
        <p:blipFill>
          <a:blip r:embed="rId3"/>
          <a:srcRect l="-17280" r="-17280"/>
          <a:stretch>
            <a:fillRect/>
          </a:stretch>
        </p:blipFill>
        <p:spPr/>
      </p:pic>
    </p:spTree>
    <p:extLst>
      <p:ext uri="{BB962C8B-B14F-4D97-AF65-F5344CB8AC3E}">
        <p14:creationId xmlns:p14="http://schemas.microsoft.com/office/powerpoint/2010/main" val="38397563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smtClean="0"/>
              <a:t>rate </a:t>
            </a:r>
            <a:r>
              <a:rPr lang="en-US" sz="2800" dirty="0"/>
              <a:t>of change of net photosynthesis in </a:t>
            </a:r>
            <a:r>
              <a:rPr lang="en-US" sz="2800" dirty="0" smtClean="0"/>
              <a:t>low-moderate region: quantum </a:t>
            </a:r>
            <a:r>
              <a:rPr lang="en-US" sz="2800" dirty="0"/>
              <a:t>yield of photosynthesis. </a:t>
            </a:r>
            <a:endParaRPr lang="en-US" sz="2800" dirty="0" smtClean="0"/>
          </a:p>
          <a:p>
            <a:pPr marL="457200" indent="-457200">
              <a:buFont typeface="Arial"/>
              <a:buChar char="•"/>
            </a:pPr>
            <a:r>
              <a:rPr lang="en-US" sz="2800" dirty="0" smtClean="0"/>
              <a:t>Similar for all C3 (non stress) at ~6%</a:t>
            </a:r>
          </a:p>
          <a:p>
            <a:pPr marL="457200" indent="-457200">
              <a:buFont typeface="Arial"/>
              <a:buChar char="•"/>
            </a:pPr>
            <a:r>
              <a:rPr lang="en-US" sz="2800" dirty="0" smtClean="0"/>
              <a:t>Saturation at higher levels: reduced efficiency</a:t>
            </a:r>
          </a:p>
          <a:p>
            <a:pPr marL="457200" indent="-457200">
              <a:buFont typeface="Arial"/>
              <a:buChar char="•"/>
            </a:pPr>
            <a:r>
              <a:rPr lang="en-US" sz="2800" dirty="0" smtClean="0"/>
              <a:t>Acclimation responses</a:t>
            </a:r>
          </a:p>
          <a:p>
            <a:pPr marL="857250" lvl="1" indent="-457200">
              <a:buFont typeface="Arial"/>
              <a:buChar char="•"/>
            </a:pPr>
            <a:r>
              <a:rPr lang="en-US" sz="2400" dirty="0" smtClean="0"/>
              <a:t>Sun leaves</a:t>
            </a:r>
          </a:p>
          <a:p>
            <a:pPr marL="1257300" lvl="2" indent="-457200">
              <a:buFont typeface="Arial"/>
              <a:buChar char="•"/>
            </a:pPr>
            <a:r>
              <a:rPr lang="en-US" sz="2000" dirty="0" smtClean="0"/>
              <a:t>More cell </a:t>
            </a:r>
            <a:r>
              <a:rPr lang="en-US" sz="2000" dirty="0"/>
              <a:t>layers and higher photosynthetic </a:t>
            </a:r>
            <a:r>
              <a:rPr lang="en-US" sz="2000" dirty="0" smtClean="0"/>
              <a:t>capacity</a:t>
            </a:r>
          </a:p>
          <a:p>
            <a:pPr lvl="1" indent="-342900">
              <a:buFont typeface="Arial"/>
              <a:buChar char="•"/>
            </a:pPr>
            <a:r>
              <a:rPr lang="en-US" sz="2400" dirty="0"/>
              <a:t>Respiration rate depends on tissue protein </a:t>
            </a:r>
            <a:r>
              <a:rPr lang="en-US" sz="2400" dirty="0" smtClean="0"/>
              <a:t>content</a:t>
            </a:r>
          </a:p>
          <a:p>
            <a:pPr lvl="2" indent="-342900">
              <a:buFont typeface="Arial"/>
              <a:buChar char="•"/>
            </a:pPr>
            <a:r>
              <a:rPr lang="en-US" sz="2000" dirty="0" smtClean="0"/>
              <a:t>So </a:t>
            </a:r>
            <a:r>
              <a:rPr lang="en-US" sz="2000" dirty="0"/>
              <a:t>shade </a:t>
            </a:r>
            <a:r>
              <a:rPr lang="en-US" sz="2000" dirty="0" smtClean="0"/>
              <a:t>leaves lower </a:t>
            </a:r>
            <a:r>
              <a:rPr lang="en-US" sz="2000" dirty="0"/>
              <a:t>protein content to </a:t>
            </a:r>
            <a:r>
              <a:rPr lang="en-US" sz="2000" dirty="0" err="1"/>
              <a:t>minimise</a:t>
            </a:r>
            <a:r>
              <a:rPr lang="en-US" sz="2000" dirty="0"/>
              <a:t> respiration losses</a:t>
            </a:r>
          </a:p>
        </p:txBody>
      </p:sp>
    </p:spTree>
    <p:extLst>
      <p:ext uri="{BB962C8B-B14F-4D97-AF65-F5344CB8AC3E}">
        <p14:creationId xmlns:p14="http://schemas.microsoft.com/office/powerpoint/2010/main" val="810130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a:t>
            </a:r>
            <a:r>
              <a:rPr lang="en-US" b="1" dirty="0" smtClean="0"/>
              <a:t>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smtClean="0"/>
              <a:t>Driven by solar radiation</a:t>
            </a:r>
            <a:endParaRPr lang="en-US" sz="2800" dirty="0"/>
          </a:p>
        </p:txBody>
      </p:sp>
    </p:spTree>
    <p:extLst>
      <p:ext uri="{BB962C8B-B14F-4D97-AF65-F5344CB8AC3E}">
        <p14:creationId xmlns:p14="http://schemas.microsoft.com/office/powerpoint/2010/main" val="3497553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CO2 </a:t>
            </a:r>
            <a:r>
              <a:rPr lang="en-US" b="1" dirty="0" smtClean="0"/>
              <a:t>limitation</a:t>
            </a:r>
            <a:endParaRPr lang="en-US" dirty="0"/>
          </a:p>
        </p:txBody>
      </p:sp>
      <p:pic>
        <p:nvPicPr>
          <p:cNvPr id="4" name="Content Placeholder 3"/>
          <p:cNvPicPr>
            <a:picLocks noGrp="1" noChangeAspect="1"/>
          </p:cNvPicPr>
          <p:nvPr>
            <p:ph idx="1"/>
          </p:nvPr>
        </p:nvPicPr>
        <p:blipFill>
          <a:blip r:embed="rId3"/>
          <a:srcRect l="-14822" r="-14822"/>
          <a:stretch>
            <a:fillRect/>
          </a:stretch>
        </p:blipFill>
        <p:spPr/>
      </p:pic>
      <p:sp>
        <p:nvSpPr>
          <p:cNvPr id="5" name="TextBox 4"/>
          <p:cNvSpPr txBox="1"/>
          <p:nvPr/>
        </p:nvSpPr>
        <p:spPr>
          <a:xfrm>
            <a:off x="3456136" y="6830986"/>
            <a:ext cx="905967" cy="729943"/>
          </a:xfrm>
          <a:prstGeom prst="rect">
            <a:avLst/>
          </a:prstGeom>
          <a:noFill/>
        </p:spPr>
        <p:txBody>
          <a:bodyPr wrap="none" rtlCol="0">
            <a:spAutoFit/>
          </a:bodyPr>
          <a:lstStyle/>
          <a:p>
            <a:r>
              <a:rPr lang="en-US" dirty="0" smtClean="0"/>
              <a:t>C3</a:t>
            </a:r>
            <a:endParaRPr lang="en-US" dirty="0"/>
          </a:p>
        </p:txBody>
      </p:sp>
    </p:spTree>
    <p:extLst>
      <p:ext uri="{BB962C8B-B14F-4D97-AF65-F5344CB8AC3E}">
        <p14:creationId xmlns:p14="http://schemas.microsoft.com/office/powerpoint/2010/main" val="28678158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CO2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Over </a:t>
            </a:r>
            <a:r>
              <a:rPr lang="en-US" dirty="0" smtClean="0"/>
              <a:t>long </a:t>
            </a:r>
            <a:r>
              <a:rPr lang="en-US" dirty="0"/>
              <a:t>term, </a:t>
            </a:r>
            <a:r>
              <a:rPr lang="en-US" i="1" dirty="0" smtClean="0"/>
              <a:t>indirect</a:t>
            </a:r>
            <a:r>
              <a:rPr lang="en-US" dirty="0" smtClean="0"/>
              <a:t> </a:t>
            </a:r>
            <a:r>
              <a:rPr lang="en-US" dirty="0"/>
              <a:t>effects of elevated CO2 concentrations may be more important than increased net photosynthesis </a:t>
            </a:r>
            <a:r>
              <a:rPr lang="en-US" dirty="0" smtClean="0"/>
              <a:t>rates</a:t>
            </a:r>
          </a:p>
          <a:p>
            <a:pPr marL="857250" lvl="1" indent="-457200">
              <a:buFont typeface="Arial"/>
              <a:buChar char="•"/>
            </a:pPr>
            <a:r>
              <a:rPr lang="en-US" dirty="0" smtClean="0"/>
              <a:t>E.g. changes to water cycle</a:t>
            </a:r>
          </a:p>
          <a:p>
            <a:pPr marL="857250" lvl="1" indent="-457200">
              <a:buFont typeface="Arial"/>
              <a:buChar char="•"/>
            </a:pPr>
            <a:endParaRPr lang="en-US" dirty="0" smtClean="0"/>
          </a:p>
          <a:p>
            <a:pPr marL="457200" indent="-457200">
              <a:buFont typeface="Arial"/>
              <a:buChar char="•"/>
            </a:pPr>
            <a:r>
              <a:rPr lang="en-US" dirty="0" smtClean="0"/>
              <a:t>C4 relatively unresponsive</a:t>
            </a:r>
          </a:p>
          <a:p>
            <a:pPr marL="857250" lvl="1" indent="-457200">
              <a:buFont typeface="Arial"/>
              <a:buChar char="•"/>
            </a:pPr>
            <a:r>
              <a:rPr lang="en-US" dirty="0" smtClean="0"/>
              <a:t>Less competitive in higher CO2 environment?</a:t>
            </a:r>
          </a:p>
          <a:p>
            <a:pPr marL="857250" lvl="1" indent="-457200">
              <a:buFont typeface="Arial"/>
              <a:buChar char="•"/>
            </a:pPr>
            <a:r>
              <a:rPr lang="en-US" dirty="0" smtClean="0"/>
              <a:t>Probably indirect effects important</a:t>
            </a:r>
            <a:endParaRPr lang="en-US" dirty="0"/>
          </a:p>
          <a:p>
            <a:endParaRPr lang="en-US" dirty="0"/>
          </a:p>
        </p:txBody>
      </p:sp>
    </p:spTree>
    <p:extLst>
      <p:ext uri="{BB962C8B-B14F-4D97-AF65-F5344CB8AC3E}">
        <p14:creationId xmlns:p14="http://schemas.microsoft.com/office/powerpoint/2010/main" val="3578944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Nitrogen limitation and photosynthetic </a:t>
            </a:r>
            <a:r>
              <a:rPr lang="en-US" b="1" dirty="0" smtClean="0"/>
              <a:t>capacity</a:t>
            </a:r>
            <a:endParaRPr lang="en-US" dirty="0"/>
          </a:p>
        </p:txBody>
      </p:sp>
      <p:pic>
        <p:nvPicPr>
          <p:cNvPr id="4" name="Content Placeholder 3"/>
          <p:cNvPicPr>
            <a:picLocks noGrp="1" noChangeAspect="1"/>
          </p:cNvPicPr>
          <p:nvPr>
            <p:ph idx="1"/>
          </p:nvPr>
        </p:nvPicPr>
        <p:blipFill>
          <a:blip r:embed="rId3"/>
          <a:srcRect l="-14599" r="-14599"/>
          <a:stretch>
            <a:fillRect/>
          </a:stretch>
        </p:blipFill>
        <p:spPr/>
      </p:pic>
    </p:spTree>
    <p:extLst>
      <p:ext uri="{BB962C8B-B14F-4D97-AF65-F5344CB8AC3E}">
        <p14:creationId xmlns:p14="http://schemas.microsoft.com/office/powerpoint/2010/main" val="247898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Nitrogen</a:t>
            </a:r>
            <a:endParaRPr lang="en-US" dirty="0"/>
          </a:p>
        </p:txBody>
      </p:sp>
      <p:pic>
        <p:nvPicPr>
          <p:cNvPr id="4" name="Content Placeholder 3"/>
          <p:cNvPicPr>
            <a:picLocks noGrp="1" noChangeAspect="1"/>
          </p:cNvPicPr>
          <p:nvPr>
            <p:ph idx="1"/>
          </p:nvPr>
        </p:nvPicPr>
        <p:blipFill>
          <a:blip r:embed="rId3"/>
          <a:srcRect l="-31854" r="-31854"/>
          <a:stretch>
            <a:fillRect/>
          </a:stretch>
        </p:blipFill>
        <p:spPr/>
      </p:pic>
    </p:spTree>
    <p:extLst>
      <p:ext uri="{BB962C8B-B14F-4D97-AF65-F5344CB8AC3E}">
        <p14:creationId xmlns:p14="http://schemas.microsoft.com/office/powerpoint/2010/main" val="31305538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6"/>
            <a:ext cx="4031431" cy="957931"/>
          </a:xfrm>
        </p:spPr>
        <p:txBody>
          <a:bodyPr/>
          <a:lstStyle/>
          <a:p>
            <a:r>
              <a:rPr lang="en-US" dirty="0" smtClean="0"/>
              <a:t>Nitrogen</a:t>
            </a:r>
            <a:endParaRPr lang="en-US" dirty="0"/>
          </a:p>
        </p:txBody>
      </p:sp>
      <p:pic>
        <p:nvPicPr>
          <p:cNvPr id="4" name="Content Placeholder 3"/>
          <p:cNvPicPr>
            <a:picLocks noGrp="1" noChangeAspect="1"/>
          </p:cNvPicPr>
          <p:nvPr>
            <p:ph idx="1"/>
          </p:nvPr>
        </p:nvPicPr>
        <p:blipFill>
          <a:blip r:embed="rId3"/>
          <a:srcRect l="-116587" r="-116587"/>
          <a:stretch>
            <a:fillRect/>
          </a:stretch>
        </p:blipFill>
        <p:spPr>
          <a:xfrm>
            <a:off x="1799952" y="251445"/>
            <a:ext cx="11694778" cy="6432947"/>
          </a:xfrm>
        </p:spPr>
      </p:pic>
      <p:sp>
        <p:nvSpPr>
          <p:cNvPr id="5" name="TextBox 4"/>
          <p:cNvSpPr txBox="1"/>
          <p:nvPr/>
        </p:nvSpPr>
        <p:spPr>
          <a:xfrm>
            <a:off x="287784" y="1547589"/>
            <a:ext cx="4345037" cy="2159668"/>
          </a:xfrm>
          <a:prstGeom prst="rect">
            <a:avLst/>
          </a:prstGeom>
          <a:noFill/>
        </p:spPr>
        <p:txBody>
          <a:bodyPr wrap="square" rtlCol="0">
            <a:spAutoFit/>
          </a:bodyPr>
          <a:lstStyle/>
          <a:p>
            <a:r>
              <a:rPr lang="en-US" sz="3600" dirty="0" smtClean="0"/>
              <a:t>Relationships between N, leaf lifespan, SLA and net photosynthesis</a:t>
            </a:r>
          </a:p>
        </p:txBody>
      </p:sp>
      <p:sp>
        <p:nvSpPr>
          <p:cNvPr id="6" name="TextBox 5"/>
          <p:cNvSpPr txBox="1"/>
          <p:nvPr/>
        </p:nvSpPr>
        <p:spPr>
          <a:xfrm>
            <a:off x="143768" y="4211885"/>
            <a:ext cx="5616624" cy="2336537"/>
          </a:xfrm>
          <a:prstGeom prst="rect">
            <a:avLst/>
          </a:prstGeom>
          <a:noFill/>
        </p:spPr>
        <p:txBody>
          <a:bodyPr wrap="square" rtlCol="0">
            <a:spAutoFit/>
          </a:bodyPr>
          <a:lstStyle/>
          <a:p>
            <a:r>
              <a:rPr lang="en-US" sz="1600" dirty="0" smtClean="0"/>
              <a:t>higher </a:t>
            </a:r>
            <a:r>
              <a:rPr lang="en-US" sz="1600" dirty="0"/>
              <a:t>the leaf N concentration, the shorter the leaf lifespan. </a:t>
            </a:r>
            <a:endParaRPr lang="en-US" sz="1600" dirty="0" smtClean="0"/>
          </a:p>
          <a:p>
            <a:r>
              <a:rPr lang="en-US" sz="1600" dirty="0" smtClean="0"/>
              <a:t>Leaves </a:t>
            </a:r>
            <a:r>
              <a:rPr lang="en-US" sz="1600" dirty="0"/>
              <a:t>with shorter </a:t>
            </a:r>
            <a:r>
              <a:rPr lang="en-US" sz="1600" dirty="0" err="1"/>
              <a:t>lifspans</a:t>
            </a:r>
            <a:r>
              <a:rPr lang="en-US" sz="1600" dirty="0"/>
              <a:t> tend to have lower specific leaf area (SLA, the leaf surface area per unit of biomass) </a:t>
            </a:r>
            <a:r>
              <a:rPr lang="en-US" sz="1600" dirty="0" smtClean="0"/>
              <a:t>(</a:t>
            </a:r>
            <a:r>
              <a:rPr lang="en-US" sz="1600" dirty="0"/>
              <a:t>i.e. long-lived leaves are more dense), so higher leaf N concentration correlates with higher SLA.</a:t>
            </a:r>
          </a:p>
          <a:p>
            <a:endParaRPr lang="en-US" dirty="0"/>
          </a:p>
        </p:txBody>
      </p:sp>
    </p:spTree>
    <p:extLst>
      <p:ext uri="{BB962C8B-B14F-4D97-AF65-F5344CB8AC3E}">
        <p14:creationId xmlns:p14="http://schemas.microsoft.com/office/powerpoint/2010/main" val="3139469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Water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reduces the capacity of leaves to match CO2 supply with light availability </a:t>
            </a:r>
            <a:endParaRPr lang="en-US" dirty="0" smtClean="0"/>
          </a:p>
          <a:p>
            <a:pPr marL="457200" indent="-457200">
              <a:buFont typeface="Arial"/>
              <a:buChar char="•"/>
            </a:pPr>
            <a:r>
              <a:rPr lang="en-US" dirty="0" smtClean="0"/>
              <a:t>manifested </a:t>
            </a:r>
            <a:r>
              <a:rPr lang="en-US" dirty="0"/>
              <a:t>as a decrease in leaf relative water content </a:t>
            </a:r>
            <a:r>
              <a:rPr lang="en-US" dirty="0" smtClean="0"/>
              <a:t>(RWC).</a:t>
            </a:r>
          </a:p>
          <a:p>
            <a:pPr marL="457200" indent="-457200">
              <a:buFont typeface="Arial"/>
              <a:buChar char="•"/>
            </a:pPr>
            <a:r>
              <a:rPr lang="en-US" dirty="0" smtClean="0"/>
              <a:t>Decreasing </a:t>
            </a:r>
            <a:r>
              <a:rPr lang="en-US" dirty="0"/>
              <a:t>RWC progressively decreases </a:t>
            </a:r>
            <a:r>
              <a:rPr lang="en-US" dirty="0" err="1"/>
              <a:t>stomatal</a:t>
            </a:r>
            <a:r>
              <a:rPr lang="en-US" dirty="0"/>
              <a:t> conductance which slows CO2 assimilation (lower photosynthetic capacity) </a:t>
            </a:r>
            <a:r>
              <a:rPr lang="en-US" dirty="0" smtClean="0"/>
              <a:t>although </a:t>
            </a:r>
            <a:r>
              <a:rPr lang="en-US" dirty="0"/>
              <a:t>different studies show different responses for RWC between 100% and 70</a:t>
            </a:r>
            <a:r>
              <a:rPr lang="en-US" dirty="0" smtClean="0"/>
              <a:t>%</a:t>
            </a:r>
            <a:endParaRPr lang="en-US" dirty="0"/>
          </a:p>
        </p:txBody>
      </p:sp>
    </p:spTree>
    <p:extLst>
      <p:ext uri="{BB962C8B-B14F-4D97-AF65-F5344CB8AC3E}">
        <p14:creationId xmlns:p14="http://schemas.microsoft.com/office/powerpoint/2010/main" val="24596202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Water </a:t>
            </a:r>
            <a:r>
              <a:rPr lang="en-US" b="1" dirty="0" smtClean="0"/>
              <a:t>limitation</a:t>
            </a:r>
            <a:endParaRPr lang="en-US" dirty="0"/>
          </a:p>
        </p:txBody>
      </p:sp>
      <p:pic>
        <p:nvPicPr>
          <p:cNvPr id="4" name="Content Placeholder 3"/>
          <p:cNvPicPr>
            <a:picLocks noGrp="1" noChangeAspect="1"/>
          </p:cNvPicPr>
          <p:nvPr>
            <p:ph idx="1"/>
          </p:nvPr>
        </p:nvPicPr>
        <p:blipFill>
          <a:blip r:embed="rId3"/>
          <a:srcRect l="-94155" r="-94155"/>
          <a:stretch>
            <a:fillRect/>
          </a:stretch>
        </p:blipFill>
        <p:spPr/>
      </p:pic>
    </p:spTree>
    <p:extLst>
      <p:ext uri="{BB962C8B-B14F-4D97-AF65-F5344CB8AC3E}">
        <p14:creationId xmlns:p14="http://schemas.microsoft.com/office/powerpoint/2010/main" val="21038179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limitation</a:t>
            </a:r>
            <a:endParaRPr lang="en-US" dirty="0"/>
          </a:p>
        </p:txBody>
      </p:sp>
      <p:sp>
        <p:nvSpPr>
          <p:cNvPr id="3" name="Content Placeholder 2"/>
          <p:cNvSpPr>
            <a:spLocks noGrp="1"/>
          </p:cNvSpPr>
          <p:nvPr>
            <p:ph idx="1"/>
          </p:nvPr>
        </p:nvSpPr>
        <p:spPr/>
        <p:txBody>
          <a:bodyPr/>
          <a:lstStyle/>
          <a:p>
            <a:r>
              <a:rPr lang="en-US" dirty="0" smtClean="0"/>
              <a:t>Plants acclimated </a:t>
            </a:r>
            <a:r>
              <a:rPr lang="en-US" dirty="0"/>
              <a:t>and adapted to dry </a:t>
            </a:r>
            <a:r>
              <a:rPr lang="en-US" dirty="0" smtClean="0"/>
              <a:t>conditions</a:t>
            </a:r>
          </a:p>
          <a:p>
            <a:pPr marL="457200" indent="-457200">
              <a:buFont typeface="Arial"/>
              <a:buChar char="•"/>
            </a:pPr>
            <a:r>
              <a:rPr lang="en-US" dirty="0" smtClean="0"/>
              <a:t>reduce </a:t>
            </a:r>
            <a:r>
              <a:rPr lang="en-US" dirty="0"/>
              <a:t>photosynthetic capacity and leaf N concentrations </a:t>
            </a:r>
            <a:endParaRPr lang="en-US" dirty="0" smtClean="0"/>
          </a:p>
          <a:p>
            <a:pPr marL="857250" lvl="1" indent="-457200">
              <a:buFont typeface="Arial"/>
              <a:buChar char="•"/>
            </a:pPr>
            <a:r>
              <a:rPr lang="en-US" dirty="0" smtClean="0"/>
              <a:t>low </a:t>
            </a:r>
            <a:r>
              <a:rPr lang="en-US" dirty="0" err="1"/>
              <a:t>stomatal</a:t>
            </a:r>
            <a:r>
              <a:rPr lang="en-US" dirty="0"/>
              <a:t> conductance that conserves </a:t>
            </a:r>
            <a:r>
              <a:rPr lang="en-US" dirty="0" smtClean="0"/>
              <a:t>water</a:t>
            </a:r>
          </a:p>
          <a:p>
            <a:pPr marL="457200" indent="-457200">
              <a:buFont typeface="Arial"/>
              <a:buChar char="•"/>
            </a:pPr>
            <a:r>
              <a:rPr lang="en-US" dirty="0" err="1" smtClean="0"/>
              <a:t>minimse</a:t>
            </a:r>
            <a:r>
              <a:rPr lang="en-US" dirty="0" smtClean="0"/>
              <a:t> </a:t>
            </a:r>
            <a:r>
              <a:rPr lang="en-US" dirty="0"/>
              <a:t>leaf area (shedding or lower leaf production rates) to </a:t>
            </a:r>
            <a:r>
              <a:rPr lang="en-US" dirty="0" err="1"/>
              <a:t>minimise</a:t>
            </a:r>
            <a:r>
              <a:rPr lang="en-US" dirty="0"/>
              <a:t> water loss. </a:t>
            </a:r>
            <a:endParaRPr lang="en-US" dirty="0" smtClean="0"/>
          </a:p>
          <a:p>
            <a:pPr marL="457200" indent="-457200">
              <a:buFont typeface="Arial"/>
              <a:buChar char="•"/>
            </a:pPr>
            <a:r>
              <a:rPr lang="en-US" dirty="0" smtClean="0"/>
              <a:t>Some </a:t>
            </a:r>
            <a:r>
              <a:rPr lang="en-US" dirty="0" err="1" smtClean="0"/>
              <a:t>minimise</a:t>
            </a:r>
            <a:r>
              <a:rPr lang="en-US" dirty="0" smtClean="0"/>
              <a:t> radiation </a:t>
            </a:r>
            <a:r>
              <a:rPr lang="en-US" dirty="0"/>
              <a:t>absorption by higher </a:t>
            </a:r>
            <a:r>
              <a:rPr lang="en-US" dirty="0" smtClean="0"/>
              <a:t>leaf reflectance more </a:t>
            </a:r>
            <a:r>
              <a:rPr lang="en-US" dirty="0"/>
              <a:t>vertically-inclined (</a:t>
            </a:r>
            <a:r>
              <a:rPr lang="en-US" dirty="0" err="1"/>
              <a:t>erectophile</a:t>
            </a:r>
            <a:r>
              <a:rPr lang="en-US" dirty="0"/>
              <a:t>) leaves.</a:t>
            </a:r>
          </a:p>
        </p:txBody>
      </p:sp>
    </p:spTree>
    <p:extLst>
      <p:ext uri="{BB962C8B-B14F-4D97-AF65-F5344CB8AC3E}">
        <p14:creationId xmlns:p14="http://schemas.microsoft.com/office/powerpoint/2010/main" val="34887875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Temperature </a:t>
            </a:r>
            <a:r>
              <a:rPr lang="en-US" b="1" dirty="0" smtClean="0"/>
              <a:t>effects</a:t>
            </a:r>
            <a:endParaRPr lang="en-US" dirty="0"/>
          </a:p>
        </p:txBody>
      </p:sp>
      <p:pic>
        <p:nvPicPr>
          <p:cNvPr id="4" name="Content Placeholder 3"/>
          <p:cNvPicPr>
            <a:picLocks noGrp="1" noChangeAspect="1"/>
          </p:cNvPicPr>
          <p:nvPr>
            <p:ph idx="1"/>
          </p:nvPr>
        </p:nvPicPr>
        <p:blipFill>
          <a:blip r:embed="rId3"/>
          <a:srcRect l="-13292" r="-13292"/>
          <a:stretch>
            <a:fillRect/>
          </a:stretch>
        </p:blipFill>
        <p:spPr/>
      </p:pic>
    </p:spTree>
    <p:extLst>
      <p:ext uri="{BB962C8B-B14F-4D97-AF65-F5344CB8AC3E}">
        <p14:creationId xmlns:p14="http://schemas.microsoft.com/office/powerpoint/2010/main" val="1145123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r>
              <a:rPr lang="en-US" sz="2800" i="1" dirty="0"/>
              <a:t>looked in detail at the terrestrial carbon cycle</a:t>
            </a:r>
          </a:p>
          <a:p>
            <a:pPr marL="457200" indent="-457200">
              <a:buFont typeface="Arial"/>
              <a:buChar char="•"/>
            </a:pPr>
            <a:r>
              <a:rPr lang="en-US" sz="2800" i="1" dirty="0"/>
              <a:t>provided an overview of relevant biogeochemical processes</a:t>
            </a:r>
          </a:p>
          <a:p>
            <a:pPr marL="457200" indent="-457200">
              <a:buFont typeface="Arial"/>
              <a:buChar char="•"/>
            </a:pPr>
            <a:r>
              <a:rPr lang="en-US" sz="2800" i="1" dirty="0"/>
              <a:t>looked in some detail at photosynthesis and factors that limit this</a:t>
            </a:r>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3"/>
          <a:srcRect l="-2850" r="-2850"/>
          <a:stretch>
            <a:fillRect/>
          </a:stretch>
        </p:blipFill>
        <p:spPr/>
      </p:pic>
    </p:spTree>
    <p:extLst>
      <p:ext uri="{BB962C8B-B14F-4D97-AF65-F5344CB8AC3E}">
        <p14:creationId xmlns:p14="http://schemas.microsoft.com/office/powerpoint/2010/main" val="1941773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a:t>
            </a:r>
            <a:r>
              <a:rPr lang="en-US" sz="2400" dirty="0" smtClean="0"/>
              <a:t>gases</a:t>
            </a:r>
            <a:endParaRPr lang="en-US" sz="2400" dirty="0"/>
          </a:p>
        </p:txBody>
      </p:sp>
      <p:sp>
        <p:nvSpPr>
          <p:cNvPr id="3" name="Content Placeholder 2"/>
          <p:cNvSpPr>
            <a:spLocks noGrp="1"/>
          </p:cNvSpPr>
          <p:nvPr>
            <p:ph idx="1"/>
          </p:nvPr>
        </p:nvSpPr>
        <p:spPr/>
        <p:txBody>
          <a:bodyPr/>
          <a:lstStyle/>
          <a:p>
            <a:r>
              <a:rPr lang="en-US" dirty="0" smtClean="0"/>
              <a:t>‘</a:t>
            </a:r>
            <a:r>
              <a:rPr lang="en-US" dirty="0"/>
              <a:t>trapping’ of </a:t>
            </a:r>
            <a:r>
              <a:rPr lang="en-US" dirty="0" err="1"/>
              <a:t>longwave</a:t>
            </a:r>
            <a:r>
              <a:rPr lang="en-US" dirty="0"/>
              <a:t> radiation </a:t>
            </a:r>
            <a:r>
              <a:rPr lang="en-US" dirty="0" smtClean="0"/>
              <a:t>naturally </a:t>
            </a:r>
            <a:r>
              <a:rPr lang="en-US" dirty="0"/>
              <a:t>maintains </a:t>
            </a:r>
            <a:r>
              <a:rPr lang="en-US" dirty="0" smtClean="0"/>
              <a:t>temperature on </a:t>
            </a:r>
            <a:r>
              <a:rPr lang="en-US" dirty="0"/>
              <a:t>Earth – the ‘natural greenhouse effect’. </a:t>
            </a:r>
            <a:endParaRPr lang="en-US" dirty="0" smtClean="0"/>
          </a:p>
          <a:p>
            <a:r>
              <a:rPr lang="en-US" dirty="0" smtClean="0"/>
              <a:t>Without this, temperature much </a:t>
            </a:r>
            <a:r>
              <a:rPr lang="en-US" dirty="0"/>
              <a:t>less that it presently </a:t>
            </a:r>
            <a:r>
              <a:rPr lang="en-US" dirty="0" smtClean="0"/>
              <a:t>is (-19C)</a:t>
            </a:r>
          </a:p>
        </p:txBody>
      </p:sp>
    </p:spTree>
    <p:extLst>
      <p:ext uri="{BB962C8B-B14F-4D97-AF65-F5344CB8AC3E}">
        <p14:creationId xmlns:p14="http://schemas.microsoft.com/office/powerpoint/2010/main" val="93540866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4875</TotalTime>
  <Words>4104</Words>
  <Application>Microsoft Macintosh PowerPoint</Application>
  <PresentationFormat>Custom</PresentationFormat>
  <Paragraphs>302</Paragraphs>
  <Slides>79</Slides>
  <Notes>34</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Default Design</vt:lpstr>
      <vt:lpstr>Geogg124 The Terrestrial Carbon Cycle</vt:lpstr>
      <vt:lpstr>Aims of lecture</vt:lpstr>
      <vt:lpstr>Terrestrial Climate and Climate Change</vt:lpstr>
      <vt:lpstr>From the IPCC AR4 (synthesis report):</vt:lpstr>
      <vt:lpstr>From the IPCC AR4 (synthesis report):</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Exercise</vt:lpstr>
      <vt:lpstr>Atmospheric absorption</vt:lpstr>
      <vt:lpstr>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Global trends</vt:lpstr>
      <vt:lpstr>EXERCISE</vt:lpstr>
      <vt:lpstr>EXERCISE</vt:lpstr>
      <vt:lpstr>EXERCISE</vt:lpstr>
      <vt:lpstr>EXERCISE</vt:lpstr>
      <vt:lpstr>EXERCISE</vt:lpstr>
      <vt:lpstr>Methane </vt:lpstr>
      <vt:lpstr>NO2</vt:lpstr>
      <vt:lpstr>halocarbons</vt:lpstr>
      <vt:lpstr>Terrestrial Carbon</vt:lpstr>
      <vt:lpstr>Terrestrial Carbon</vt:lpstr>
      <vt:lpstr>The Carbon Cycle</vt:lpstr>
      <vt:lpstr>CO2 growth rate</vt:lpstr>
      <vt:lpstr>Carbon Cycle</vt:lpstr>
      <vt:lpstr>Biogeochemical processes</vt:lpstr>
      <vt:lpstr>NPP/GPP: CUE</vt:lpstr>
      <vt:lpstr>NPP/GPP</vt:lpstr>
      <vt:lpstr>CUE dependencies</vt:lpstr>
      <vt:lpstr>NPP temporal scales</vt:lpstr>
      <vt:lpstr>NPP biomes</vt:lpstr>
      <vt:lpstr>NPP: July 2006</vt:lpstr>
      <vt:lpstr>NDVI: July 2006</vt:lpstr>
      <vt:lpstr>Net radiation: July 2006</vt:lpstr>
      <vt:lpstr>LST: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vt:lpstr>
      <vt:lpstr>Atmos CO2</vt:lpstr>
      <vt:lpstr>Atmos CO2</vt:lpstr>
      <vt:lpstr>Photosynthesis</vt:lpstr>
      <vt:lpstr>Transpiration</vt:lpstr>
      <vt:lpstr>Stomatal conductance</vt:lpstr>
      <vt:lpstr>Transpiration serves three main roles:</vt:lpstr>
      <vt:lpstr>stomata</vt:lpstr>
      <vt:lpstr>three types of photosynthesis mechanisms</vt:lpstr>
      <vt:lpstr>C3 plants use the Calvin cycle for fixing CO2.</vt:lpstr>
      <vt:lpstr>C4 Plants</vt:lpstr>
      <vt:lpstr>C4</vt:lpstr>
      <vt:lpstr>Respiration</vt:lpstr>
      <vt:lpstr>Limitations to photosynthesis at the leaf level</vt:lpstr>
      <vt:lpstr>light limitation</vt:lpstr>
      <vt:lpstr>Light limitation</vt:lpstr>
      <vt:lpstr>CO2 limitation</vt:lpstr>
      <vt:lpstr>CO2 limitation</vt:lpstr>
      <vt:lpstr>Nitrogen limitation and photosynthetic capacity</vt:lpstr>
      <vt:lpstr>Nitrogen</vt:lpstr>
      <vt:lpstr>Nitrogen</vt:lpstr>
      <vt:lpstr>Water limitation</vt:lpstr>
      <vt:lpstr>Water limitation</vt:lpstr>
      <vt:lpstr>Water limitation</vt:lpstr>
      <vt:lpstr>Temperature effects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plewis</cp:lastModifiedBy>
  <cp:revision>138</cp:revision>
  <cp:lastPrinted>1601-01-01T00:00:00Z</cp:lastPrinted>
  <dcterms:created xsi:type="dcterms:W3CDTF">2010-11-25T08:35:40Z</dcterms:created>
  <dcterms:modified xsi:type="dcterms:W3CDTF">2012-01-13T00:30:36Z</dcterms:modified>
</cp:coreProperties>
</file>